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4"/>
  </p:notesMasterIdLst>
  <p:handoutMasterIdLst>
    <p:handoutMasterId r:id="rId135"/>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5" r:id="rId19"/>
    <p:sldId id="282" r:id="rId20"/>
    <p:sldId id="283"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24" r:id="rId42"/>
    <p:sldId id="333" r:id="rId43"/>
    <p:sldId id="309" r:id="rId44"/>
    <p:sldId id="305" r:id="rId45"/>
    <p:sldId id="306" r:id="rId46"/>
    <p:sldId id="318" r:id="rId47"/>
    <p:sldId id="327" r:id="rId48"/>
    <p:sldId id="308" r:id="rId49"/>
    <p:sldId id="328" r:id="rId50"/>
    <p:sldId id="307" r:id="rId51"/>
    <p:sldId id="315" r:id="rId52"/>
    <p:sldId id="329" r:id="rId53"/>
    <p:sldId id="310" r:id="rId54"/>
    <p:sldId id="320" r:id="rId55"/>
    <p:sldId id="321" r:id="rId56"/>
    <p:sldId id="325" r:id="rId57"/>
    <p:sldId id="322" r:id="rId58"/>
    <p:sldId id="323" r:id="rId59"/>
    <p:sldId id="330" r:id="rId60"/>
    <p:sldId id="331" r:id="rId61"/>
    <p:sldId id="336" r:id="rId62"/>
    <p:sldId id="337" r:id="rId63"/>
    <p:sldId id="326" r:id="rId64"/>
    <p:sldId id="332" r:id="rId65"/>
    <p:sldId id="334" r:id="rId66"/>
    <p:sldId id="338" r:id="rId67"/>
    <p:sldId id="340" r:id="rId68"/>
    <p:sldId id="339" r:id="rId69"/>
    <p:sldId id="341" r:id="rId70"/>
    <p:sldId id="380" r:id="rId71"/>
    <p:sldId id="381" r:id="rId72"/>
    <p:sldId id="382" r:id="rId73"/>
    <p:sldId id="383" r:id="rId74"/>
    <p:sldId id="388" r:id="rId75"/>
    <p:sldId id="389" r:id="rId76"/>
    <p:sldId id="390" r:id="rId77"/>
    <p:sldId id="391" r:id="rId78"/>
    <p:sldId id="392" r:id="rId79"/>
    <p:sldId id="418" r:id="rId80"/>
    <p:sldId id="394" r:id="rId81"/>
    <p:sldId id="395" r:id="rId82"/>
    <p:sldId id="396" r:id="rId83"/>
    <p:sldId id="397" r:id="rId84"/>
    <p:sldId id="399" r:id="rId85"/>
    <p:sldId id="400" r:id="rId86"/>
    <p:sldId id="401" r:id="rId87"/>
    <p:sldId id="402" r:id="rId88"/>
    <p:sldId id="403" r:id="rId89"/>
    <p:sldId id="404" r:id="rId90"/>
    <p:sldId id="405" r:id="rId91"/>
    <p:sldId id="406" r:id="rId92"/>
    <p:sldId id="419" r:id="rId93"/>
    <p:sldId id="408" r:id="rId94"/>
    <p:sldId id="409" r:id="rId95"/>
    <p:sldId id="412" r:id="rId96"/>
    <p:sldId id="413" r:id="rId97"/>
    <p:sldId id="415" r:id="rId98"/>
    <p:sldId id="416" r:id="rId99"/>
    <p:sldId id="342" r:id="rId100"/>
    <p:sldId id="278" r:id="rId101"/>
    <p:sldId id="343" r:id="rId102"/>
    <p:sldId id="279" r:id="rId103"/>
    <p:sldId id="281" r:id="rId104"/>
    <p:sldId id="280" r:id="rId105"/>
    <p:sldId id="344" r:id="rId106"/>
    <p:sldId id="345" r:id="rId107"/>
    <p:sldId id="346" r:id="rId108"/>
    <p:sldId id="347" r:id="rId109"/>
    <p:sldId id="348" r:id="rId110"/>
    <p:sldId id="360" r:id="rId111"/>
    <p:sldId id="349" r:id="rId112"/>
    <p:sldId id="350" r:id="rId113"/>
    <p:sldId id="351" r:id="rId114"/>
    <p:sldId id="352" r:id="rId115"/>
    <p:sldId id="353" r:id="rId116"/>
    <p:sldId id="354" r:id="rId117"/>
    <p:sldId id="355" r:id="rId118"/>
    <p:sldId id="356" r:id="rId119"/>
    <p:sldId id="357" r:id="rId120"/>
    <p:sldId id="361" r:id="rId121"/>
    <p:sldId id="362" r:id="rId122"/>
    <p:sldId id="373" r:id="rId123"/>
    <p:sldId id="374" r:id="rId124"/>
    <p:sldId id="375" r:id="rId125"/>
    <p:sldId id="376" r:id="rId126"/>
    <p:sldId id="377" r:id="rId127"/>
    <p:sldId id="378" r:id="rId128"/>
    <p:sldId id="420" r:id="rId129"/>
    <p:sldId id="363" r:id="rId130"/>
    <p:sldId id="364" r:id="rId131"/>
    <p:sldId id="372" r:id="rId132"/>
    <p:sldId id="379" r:id="rId133"/>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79914" autoAdjust="0"/>
  </p:normalViewPr>
  <p:slideViewPr>
    <p:cSldViewPr>
      <p:cViewPr>
        <p:scale>
          <a:sx n="100" d="100"/>
          <a:sy n="100" d="100"/>
        </p:scale>
        <p:origin x="-376" y="-16"/>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notesMaster" Target="notesMasters/notesMaster1.xml"/><Relationship Id="rId135" Type="http://schemas.openxmlformats.org/officeDocument/2006/relationships/handoutMaster" Target="handoutMasters/handoutMaster1.xml"/><Relationship Id="rId136" Type="http://schemas.openxmlformats.org/officeDocument/2006/relationships/printerSettings" Target="printerSettings/printerSettings1.bin"/><Relationship Id="rId137" Type="http://schemas.openxmlformats.org/officeDocument/2006/relationships/presProps" Target="presProps.xml"/><Relationship Id="rId138" Type="http://schemas.openxmlformats.org/officeDocument/2006/relationships/viewProps" Target="viewProps.xml"/><Relationship Id="rId13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20/05/14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20/05/14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 im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8_regexp.js -&gt;</a:t>
            </a:r>
            <a:r>
              <a:rPr lang="de-DE" baseline="0" dirty="0" smtClean="0"/>
              <a:t> Vorwahl-Übung</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9386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38</a:t>
            </a:fld>
            <a:endParaRPr lang="de-DE"/>
          </a:p>
        </p:txBody>
      </p:sp>
    </p:spTree>
    <p:extLst>
      <p:ext uri="{BB962C8B-B14F-4D97-AF65-F5344CB8AC3E}">
        <p14:creationId xmlns:p14="http://schemas.microsoft.com/office/powerpoint/2010/main" val="324256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zum Kompilieren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128342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Crockford</a:t>
            </a:r>
            <a:r>
              <a:rPr lang="de-DE" dirty="0" smtClean="0"/>
              <a:t>: „The </a:t>
            </a:r>
            <a:r>
              <a:rPr lang="de-DE" dirty="0" err="1" smtClean="0"/>
              <a:t>Good</a:t>
            </a:r>
            <a:r>
              <a:rPr lang="de-DE" dirty="0" smtClean="0"/>
              <a:t> Parts“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821933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96</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100</a:t>
            </a:fld>
            <a:endParaRPr lang="de-DE"/>
          </a:p>
        </p:txBody>
      </p:sp>
    </p:spTree>
    <p:extLst>
      <p:ext uri="{BB962C8B-B14F-4D97-AF65-F5344CB8AC3E}">
        <p14:creationId xmlns:p14="http://schemas.microsoft.com/office/powerpoint/2010/main" val="3052767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 Unnötiger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106</a:t>
            </a:fld>
            <a:endParaRPr lang="de-DE"/>
          </a:p>
        </p:txBody>
      </p:sp>
    </p:spTree>
    <p:extLst>
      <p:ext uri="{BB962C8B-B14F-4D97-AF65-F5344CB8AC3E}">
        <p14:creationId xmlns:p14="http://schemas.microsoft.com/office/powerpoint/2010/main" val="2126150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107</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 </a:t>
            </a:r>
            <a:r>
              <a:rPr lang="de-DE" dirty="0" err="1" smtClean="0"/>
              <a:t>instanceOf</a:t>
            </a:r>
            <a:r>
              <a:rPr lang="de-DE" baseline="0" dirty="0" smtClean="0"/>
              <a:t> geht nicht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108</a:t>
            </a:fld>
            <a:endParaRPr lang="de-DE"/>
          </a:p>
        </p:txBody>
      </p:sp>
    </p:spTree>
    <p:extLst>
      <p:ext uri="{BB962C8B-B14F-4D97-AF65-F5344CB8AC3E}">
        <p14:creationId xmlns:p14="http://schemas.microsoft.com/office/powerpoint/2010/main" val="297083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a:t>
            </a:r>
            <a:r>
              <a:rPr lang="de-DE" dirty="0" err="1" smtClean="0"/>
              <a:t>www.sxc.hu</a:t>
            </a:r>
            <a:r>
              <a:rPr lang="de-DE" dirty="0" smtClean="0"/>
              <a:t>/</a:t>
            </a:r>
            <a:r>
              <a:rPr lang="de-DE" dirty="0" err="1" smtClean="0"/>
              <a:t>photo</a:t>
            </a:r>
            <a:r>
              <a:rPr lang="de-DE" dirty="0" smtClean="0"/>
              <a:t>/1101231</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110</a:t>
            </a:fld>
            <a:endParaRPr lang="de-DE"/>
          </a:p>
        </p:txBody>
      </p:sp>
    </p:spTree>
    <p:extLst>
      <p:ext uri="{BB962C8B-B14F-4D97-AF65-F5344CB8AC3E}">
        <p14:creationId xmlns:p14="http://schemas.microsoft.com/office/powerpoint/2010/main" val="2831161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118</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124</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125</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Box);  // true</a:t>
            </a:r>
          </a:p>
          <a:p>
            <a:r>
              <a:rPr lang="de-DE" dirty="0" err="1" smtClean="0"/>
              <a:t>console.log</a:t>
            </a:r>
            <a:r>
              <a:rPr lang="de-DE" dirty="0" smtClean="0"/>
              <a:t>(</a:t>
            </a:r>
            <a:r>
              <a:rPr lang="de-DE" dirty="0" err="1" smtClean="0"/>
              <a:t>new</a:t>
            </a:r>
            <a:r>
              <a:rPr lang="de-DE" dirty="0" smtClean="0"/>
              <a:t> Box().</a:t>
            </a:r>
            <a:r>
              <a:rPr lang="de-DE" dirty="0" err="1" smtClean="0"/>
              <a:t>constructor.name</a:t>
            </a:r>
            <a:r>
              <a:rPr lang="de-DE" dirty="0" smtClean="0"/>
              <a:t>);  // </a:t>
            </a:r>
            <a:r>
              <a:rPr lang="de-DE" dirty="0" err="1" smtClean="0"/>
              <a:t>rectange</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126</a:t>
            </a:fld>
            <a:endParaRPr lang="de-DE"/>
          </a:p>
        </p:txBody>
      </p:sp>
    </p:spTree>
    <p:extLst>
      <p:ext uri="{BB962C8B-B14F-4D97-AF65-F5344CB8AC3E}">
        <p14:creationId xmlns:p14="http://schemas.microsoft.com/office/powerpoint/2010/main" val="3638793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Box); // true</a:t>
            </a:r>
          </a:p>
          <a:p>
            <a:r>
              <a:rPr lang="de-DE" dirty="0" err="1" smtClean="0"/>
              <a:t>console.log</a:t>
            </a:r>
            <a:r>
              <a:rPr lang="de-DE" dirty="0" smtClean="0"/>
              <a:t>(</a:t>
            </a:r>
            <a:r>
              <a:rPr lang="de-DE" dirty="0" err="1" smtClean="0"/>
              <a:t>myBox.constructor.name</a:t>
            </a:r>
            <a:r>
              <a:rPr lang="de-DE" dirty="0" smtClean="0"/>
              <a:t>); // </a:t>
            </a:r>
            <a:r>
              <a:rPr lang="de-DE" dirty="0" err="1" smtClean="0"/>
              <a:t>rectangle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127</a:t>
            </a:fld>
            <a:endParaRPr lang="de-DE"/>
          </a:p>
        </p:txBody>
      </p:sp>
    </p:spTree>
    <p:extLst>
      <p:ext uri="{BB962C8B-B14F-4D97-AF65-F5344CB8AC3E}">
        <p14:creationId xmlns:p14="http://schemas.microsoft.com/office/powerpoint/2010/main" val="2194880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129</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4 Jahre später (1996 – 2000)</a:t>
            </a:r>
          </a:p>
          <a:p>
            <a:r>
              <a:rPr lang="de-DE" dirty="0" smtClean="0"/>
              <a:t>10 Jahre „ruhe“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Nur in einer statisch typisierten Sprache lässt sich zuverlässiger Code schreiben.</a:t>
            </a:r>
          </a:p>
          <a:p>
            <a:r>
              <a:rPr lang="de-DE" dirty="0" smtClean="0"/>
              <a:t>JS kennt keine Typisierung</a:t>
            </a:r>
          </a:p>
          <a:p>
            <a:pPr>
              <a:buFont typeface="Arial"/>
              <a:buChar char="•"/>
            </a:pPr>
            <a:r>
              <a:rPr lang="de-DE" dirty="0" smtClean="0"/>
              <a:t>Zeige alle Typen in der Shell: </a:t>
            </a:r>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p>
          <a:p>
            <a:pPr>
              <a:buFont typeface="Arial"/>
              <a:buChar char="•"/>
            </a:pPr>
            <a:r>
              <a:rPr lang="de-DE" dirty="0" smtClean="0"/>
              <a:t>undefined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311776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18</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 Besprechungsnotizen (27.04.12 17:41) -----</a:t>
            </a:r>
          </a:p>
          <a:p>
            <a:r>
              <a:rPr lang="de-DE" dirty="0"/>
              <a: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19</a:t>
            </a:fld>
            <a:endParaRPr lang="de-DE"/>
          </a:p>
        </p:txBody>
      </p:sp>
    </p:spTree>
    <p:extLst>
      <p:ext uri="{BB962C8B-B14F-4D97-AF65-F5344CB8AC3E}">
        <p14:creationId xmlns:p14="http://schemas.microsoft.com/office/powerpoint/2010/main" val="327130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microsoft.com/office/2007/relationships/hdphoto" Target="../media/hdphoto5.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runt.asciidisco.com/%2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43894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err="1" smtClean="0">
                <a:solidFill>
                  <a:srgbClr val="FFFFFF"/>
                </a:solidFill>
              </a:rPr>
              <a:t>Trait</a:t>
            </a:r>
            <a:r>
              <a:rPr lang="de-DE" dirty="0" smtClean="0">
                <a:solidFill>
                  <a:srgbClr val="FFFFFF"/>
                </a:solidFill>
              </a:rPr>
              <a:t>-Objekte sind abgespeckte Implementierungen (</a:t>
            </a:r>
            <a:r>
              <a:rPr lang="de-DE" dirty="0" err="1" smtClean="0">
                <a:solidFill>
                  <a:srgbClr val="FFFFFF"/>
                </a:solidFill>
              </a:rPr>
              <a:t>Mixins</a:t>
            </a:r>
            <a:r>
              <a:rPr lang="de-DE" dirty="0" smtClean="0">
                <a:solidFill>
                  <a:srgbClr val="FFFFFF"/>
                </a:solidFill>
              </a:rPr>
              <a:t>).</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747605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p:txBody>
      </p:sp>
      <p:sp>
        <p:nvSpPr>
          <p:cNvPr id="4" name="Titel 3"/>
          <p:cNvSpPr>
            <a:spLocks noGrp="1"/>
          </p:cNvSpPr>
          <p:nvPr>
            <p:ph type="title"/>
          </p:nvPr>
        </p:nvSpPr>
        <p:spPr/>
        <p:txBody>
          <a:bodyPr/>
          <a:lstStyle/>
          <a:p>
            <a:r>
              <a:rPr lang="de-DE" dirty="0" smtClean="0"/>
              <a:t>JSON</a:t>
            </a:r>
            <a:endParaRPr lang="de-DE" dirty="0"/>
          </a:p>
        </p:txBody>
      </p:sp>
      <p:sp>
        <p:nvSpPr>
          <p:cNvPr id="6" name="Textfeld 5"/>
          <p:cNvSpPr txBox="1"/>
          <p:nvPr/>
        </p:nvSpPr>
        <p:spPr>
          <a:xfrm>
            <a:off x="360239" y="1152029"/>
            <a:ext cx="6480720" cy="3416320"/>
          </a:xfrm>
          <a:prstGeom prst="rect">
            <a:avLst/>
          </a:prstGeom>
          <a:noFill/>
        </p:spPr>
        <p:txBody>
          <a:bodyPr wrap="square" rtlCol="0">
            <a:spAutoFit/>
          </a:bodyPr>
          <a:lstStyle/>
          <a:p>
            <a:r>
              <a:rPr lang="de-DE" dirty="0" err="1" smtClean="0">
                <a:solidFill>
                  <a:srgbClr val="FFFFFF"/>
                </a:solidFill>
              </a:rPr>
              <a:t>json</a:t>
            </a:r>
            <a:r>
              <a:rPr lang="de-DE" dirty="0" smtClean="0">
                <a:solidFill>
                  <a:srgbClr val="FFFFFF"/>
                </a:solidFill>
              </a:rPr>
              <a:t> = {</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Array : [1,</a:t>
            </a:r>
            <a:r>
              <a:rPr lang="tr-TR" dirty="0">
                <a:solidFill>
                  <a:srgbClr val="FFFFFF"/>
                </a:solidFill>
                <a:highlight>
                  <a:srgbClr val="272822"/>
                </a:highlight>
              </a:rPr>
              <a:t> ‘</a:t>
            </a:r>
            <a:r>
              <a:rPr lang="de-DE" dirty="0" smtClean="0">
                <a:solidFill>
                  <a:srgbClr val="FFFFFF"/>
                </a:solidFill>
              </a:rPr>
              <a:t>zwei</a:t>
            </a:r>
            <a:r>
              <a:rPr lang="tr-TR" dirty="0">
                <a:solidFill>
                  <a:srgbClr val="FFFFFF"/>
                </a:solidFill>
                <a:highlight>
                  <a:srgbClr val="272822"/>
                </a:highlight>
              </a:rPr>
              <a:t>’</a:t>
            </a:r>
            <a:r>
              <a:rPr lang="de-DE" dirty="0" smtClean="0">
                <a:solidFill>
                  <a:srgbClr val="FFFFFF"/>
                </a:solidFill>
              </a:rPr>
              <a:t>,Math.PI], </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Date" : </a:t>
            </a:r>
            <a:r>
              <a:rPr lang="de-DE" dirty="0">
                <a:solidFill>
                  <a:srgbClr val="FFFFFF"/>
                </a:solidFill>
              </a:rPr>
              <a:t>‘</a:t>
            </a:r>
            <a:r>
              <a:rPr lang="cs-CZ" dirty="0" err="1" smtClean="0">
                <a:solidFill>
                  <a:srgbClr val="FFFFFF"/>
                </a:solidFill>
              </a:rPr>
              <a:t>Thu</a:t>
            </a:r>
            <a:r>
              <a:rPr lang="cs-CZ" dirty="0" smtClean="0">
                <a:solidFill>
                  <a:srgbClr val="FFFFFF"/>
                </a:solidFill>
              </a:rPr>
              <a:t> </a:t>
            </a:r>
            <a:r>
              <a:rPr lang="cs-CZ" dirty="0" err="1">
                <a:solidFill>
                  <a:srgbClr val="FFFFFF"/>
                </a:solidFill>
              </a:rPr>
              <a:t>Apr</a:t>
            </a:r>
            <a:r>
              <a:rPr lang="cs-CZ" dirty="0">
                <a:solidFill>
                  <a:srgbClr val="FFFFFF"/>
                </a:solidFill>
              </a:rPr>
              <a:t> 26 2012 22:45:19 GMT+0200 (CEST</a:t>
            </a:r>
            <a:r>
              <a:rPr lang="cs-CZ" dirty="0" smtClean="0">
                <a:solidFill>
                  <a:srgbClr val="FFFFFF"/>
                </a:solidFill>
              </a:rPr>
              <a:t>)</a:t>
            </a:r>
            <a:r>
              <a:rPr lang="tr-TR" dirty="0">
                <a:solidFill>
                  <a:srgbClr val="FFFFFF"/>
                </a:solidFill>
                <a:highlight>
                  <a:srgbClr val="272822"/>
                </a:highlight>
              </a:rPr>
              <a:t> ’</a:t>
            </a:r>
            <a:r>
              <a:rPr lang="cs-CZ" dirty="0" smtClean="0">
                <a:solidFill>
                  <a:srgbClr val="FFFFFF"/>
                </a:solidFill>
              </a:rPr>
              <a:t>,</a:t>
            </a:r>
            <a:endParaRPr lang="de-DE" dirty="0" smtClean="0">
              <a:solidFill>
                <a:srgbClr val="FFFFFF"/>
              </a:solidFill>
            </a:endParaRP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String" : </a:t>
            </a:r>
            <a:r>
              <a:rPr lang="tr-TR" dirty="0">
                <a:solidFill>
                  <a:srgbClr val="FFFFFF"/>
                </a:solidFill>
                <a:highlight>
                  <a:srgbClr val="272822"/>
                </a:highlight>
              </a:rPr>
              <a:t>‘</a:t>
            </a:r>
            <a:r>
              <a:rPr lang="de-DE" dirty="0" err="1" smtClean="0">
                <a:solidFill>
                  <a:srgbClr val="FFFFFF"/>
                </a:solidFill>
              </a:rPr>
              <a:t>Hello</a:t>
            </a:r>
            <a:r>
              <a:rPr lang="de-DE" dirty="0" smtClean="0">
                <a:solidFill>
                  <a:srgbClr val="FFFFFF"/>
                </a:solidFill>
              </a:rPr>
              <a:t> World</a:t>
            </a:r>
            <a:r>
              <a:rPr lang="tr-TR" dirty="0">
                <a:solidFill>
                  <a:srgbClr val="FFFFFF"/>
                </a:solidFill>
                <a:highlight>
                  <a:srgbClr val="272822"/>
                </a:highlight>
              </a:rPr>
              <a:t>’</a:t>
            </a:r>
            <a:r>
              <a:rPr lang="de-DE" dirty="0" smtClean="0">
                <a:solidFill>
                  <a:srgbClr val="FFFFFF"/>
                </a:solidFill>
              </a:rPr>
              <a:t>,</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Boolean</a:t>
            </a:r>
            <a:r>
              <a:rPr lang="tr-TR" dirty="0">
                <a:solidFill>
                  <a:srgbClr val="FFFFFF"/>
                </a:solidFill>
                <a:highlight>
                  <a:srgbClr val="272822"/>
                </a:highlight>
              </a:rPr>
              <a:t>’</a:t>
            </a:r>
            <a:r>
              <a:rPr lang="de-DE" dirty="0" smtClean="0">
                <a:solidFill>
                  <a:srgbClr val="FFFFFF"/>
                </a:solidFill>
              </a:rPr>
              <a:t> : true,</a:t>
            </a:r>
          </a:p>
          <a:p>
            <a:r>
              <a:rPr lang="de-DE" dirty="0" smtClean="0">
                <a:solidFill>
                  <a:srgbClr val="FFFFFF"/>
                </a:solidFill>
              </a:rPr>
              <a:t>	</a:t>
            </a:r>
            <a:r>
              <a:rPr lang="tr-TR" dirty="0">
                <a:solidFill>
                  <a:srgbClr val="FFFFFF"/>
                </a:solidFill>
                <a:highlight>
                  <a:srgbClr val="272822"/>
                </a:highlight>
              </a:rPr>
              <a:t>‘</a:t>
            </a:r>
            <a:r>
              <a:rPr lang="de-DE" dirty="0" err="1" smtClean="0">
                <a:solidFill>
                  <a:srgbClr val="FFFFFF"/>
                </a:solidFill>
              </a:rPr>
              <a:t>Number</a:t>
            </a:r>
            <a:r>
              <a:rPr lang="tr-TR" dirty="0">
                <a:solidFill>
                  <a:srgbClr val="FFFFFF"/>
                </a:solidFill>
                <a:highlight>
                  <a:srgbClr val="272822"/>
                </a:highlight>
              </a:rPr>
              <a:t>’</a:t>
            </a:r>
            <a:r>
              <a:rPr lang="de-DE" dirty="0" smtClean="0">
                <a:solidFill>
                  <a:srgbClr val="FFFFFF"/>
                </a:solidFill>
              </a:rPr>
              <a:t> : 42,</a:t>
            </a:r>
          </a:p>
          <a:p>
            <a:r>
              <a:rPr lang="de-DE" dirty="0" smtClean="0">
                <a:solidFill>
                  <a:srgbClr val="FFFFFF"/>
                </a:solidFill>
              </a:rPr>
              <a:t>	</a:t>
            </a:r>
            <a:r>
              <a:rPr lang="tr-TR" dirty="0">
                <a:solidFill>
                  <a:srgbClr val="FFFFFF"/>
                </a:solidFill>
                <a:highlight>
                  <a:srgbClr val="272822"/>
                </a:highlight>
              </a:rPr>
              <a:t>‘</a:t>
            </a:r>
            <a:r>
              <a:rPr lang="de-DE" dirty="0" err="1" smtClean="0">
                <a:solidFill>
                  <a:srgbClr val="FFFFFF"/>
                </a:solidFill>
              </a:rPr>
              <a:t>RegExp</a:t>
            </a:r>
            <a:r>
              <a:rPr lang="tr-TR" dirty="0">
                <a:solidFill>
                  <a:srgbClr val="FFFFFF"/>
                </a:solidFill>
                <a:highlight>
                  <a:srgbClr val="272822"/>
                </a:highlight>
              </a:rPr>
              <a:t>’</a:t>
            </a:r>
            <a:r>
              <a:rPr lang="de-DE" dirty="0" smtClean="0">
                <a:solidFill>
                  <a:srgbClr val="FFFFFF"/>
                </a:solidFill>
              </a:rPr>
              <a:t> : /^(a-ZA-Z)*$/,</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Binary</a:t>
            </a:r>
            <a:r>
              <a:rPr lang="tr-TR" dirty="0">
                <a:solidFill>
                  <a:srgbClr val="FFFFFF"/>
                </a:solidFill>
                <a:highlight>
                  <a:srgbClr val="272822"/>
                </a:highlight>
              </a:rPr>
              <a:t>’</a:t>
            </a:r>
            <a:r>
              <a:rPr lang="de-DE" dirty="0" smtClean="0">
                <a:solidFill>
                  <a:srgbClr val="FFFFFF"/>
                </a:solidFill>
              </a:rPr>
              <a:t> </a:t>
            </a:r>
            <a:r>
              <a:rPr lang="de-DE" dirty="0">
                <a:solidFill>
                  <a:srgbClr val="FFFFFF"/>
                </a:solidFill>
              </a:rPr>
              <a:t>: </a:t>
            </a:r>
            <a:r>
              <a:rPr lang="tr-TR" dirty="0">
                <a:solidFill>
                  <a:srgbClr val="FFFFFF"/>
                </a:solidFill>
                <a:highlight>
                  <a:srgbClr val="272822"/>
                </a:highlight>
              </a:rPr>
              <a:t>‘</a:t>
            </a:r>
            <a:r>
              <a:rPr lang="de-DE" dirty="0" err="1" smtClean="0">
                <a:solidFill>
                  <a:srgbClr val="FFFFFF"/>
                </a:solidFill>
              </a:rPr>
              <a:t>data:image</a:t>
            </a:r>
            <a:r>
              <a:rPr lang="de-DE" dirty="0">
                <a:solidFill>
                  <a:srgbClr val="FFFFFF"/>
                </a:solidFill>
              </a:rPr>
              <a:t>/png;base64,</a:t>
            </a:r>
            <a:r>
              <a:rPr lang="de-DE" dirty="0" smtClean="0">
                <a:solidFill>
                  <a:srgbClr val="FFFFFF"/>
                </a:solidFill>
              </a:rPr>
              <a:t>iVBORw0KGgoAAAAN==</a:t>
            </a:r>
            <a:r>
              <a:rPr lang="tr-TR" dirty="0">
                <a:solidFill>
                  <a:srgbClr val="FFFFFF"/>
                </a:solidFill>
                <a:highlight>
                  <a:srgbClr val="272822"/>
                </a:highlight>
              </a:rPr>
              <a:t>’</a:t>
            </a:r>
            <a:r>
              <a:rPr lang="de-DE" dirty="0" smtClean="0">
                <a:solidFill>
                  <a:srgbClr val="FFFFFF"/>
                </a:solidFill>
              </a:rPr>
              <a:t>,</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Reference</a:t>
            </a:r>
            <a:r>
              <a:rPr lang="tr-TR" dirty="0">
                <a:solidFill>
                  <a:srgbClr val="FFFFFF"/>
                </a:solidFill>
                <a:highlight>
                  <a:srgbClr val="272822"/>
                </a:highlight>
              </a:rPr>
              <a:t>’</a:t>
            </a:r>
            <a:r>
              <a:rPr lang="de-DE" dirty="0" smtClean="0">
                <a:solidFill>
                  <a:srgbClr val="FFFFFF"/>
                </a:solidFill>
              </a:rPr>
              <a:t> </a:t>
            </a:r>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http</a:t>
            </a:r>
            <a:r>
              <a:rPr lang="de-DE" dirty="0">
                <a:solidFill>
                  <a:srgbClr val="FFFFFF"/>
                </a:solidFill>
              </a:rPr>
              <a:t>://</a:t>
            </a:r>
            <a:r>
              <a:rPr lang="de-DE" dirty="0" err="1">
                <a:solidFill>
                  <a:srgbClr val="FFFFFF"/>
                </a:solidFill>
              </a:rPr>
              <a:t>www.holisticon.de</a:t>
            </a:r>
            <a:r>
              <a:rPr lang="de-DE" dirty="0">
                <a:solidFill>
                  <a:srgbClr val="FFFFFF"/>
                </a:solidFill>
              </a:rPr>
              <a:t>/</a:t>
            </a:r>
            <a:r>
              <a:rPr lang="de-DE" dirty="0" err="1" smtClean="0">
                <a:solidFill>
                  <a:srgbClr val="FFFFFF"/>
                </a:solidFill>
              </a:rPr>
              <a:t>about.rdf</a:t>
            </a:r>
            <a:r>
              <a:rPr lang="tr-TR" dirty="0">
                <a:solidFill>
                  <a:srgbClr val="FFFFFF"/>
                </a:solidFill>
                <a:highlight>
                  <a:srgbClr val="272822"/>
                </a:highlight>
              </a:rPr>
              <a:t>’</a:t>
            </a:r>
            <a:r>
              <a:rPr lang="de-DE" dirty="0" smtClean="0">
                <a:solidFill>
                  <a:srgbClr val="FFFFFF"/>
                </a:solidFill>
              </a:rPr>
              <a:t>,</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Object</a:t>
            </a:r>
            <a:r>
              <a:rPr lang="tr-TR" dirty="0">
                <a:solidFill>
                  <a:srgbClr val="FFFFFF"/>
                </a:solidFill>
                <a:highlight>
                  <a:srgbClr val="272822"/>
                </a:highlight>
              </a:rPr>
              <a:t>’</a:t>
            </a:r>
            <a:r>
              <a:rPr lang="de-DE" dirty="0" smtClean="0">
                <a:solidFill>
                  <a:srgbClr val="FFFFFF"/>
                </a:solidFill>
              </a:rPr>
              <a:t> : {[...]}</a:t>
            </a:r>
          </a:p>
          <a:p>
            <a:r>
              <a:rPr lang="de-DE" dirty="0">
                <a:solidFill>
                  <a:srgbClr val="FFFFFF"/>
                </a:solidFill>
              </a:rPr>
              <a:t>	</a:t>
            </a:r>
            <a:r>
              <a:rPr lang="de-DE" dirty="0" smtClean="0">
                <a:solidFill>
                  <a:srgbClr val="FFFFFF"/>
                </a:solidFill>
              </a:rPr>
              <a:t>// </a:t>
            </a:r>
            <a:r>
              <a:rPr lang="de-DE" dirty="0" err="1" smtClean="0">
                <a:solidFill>
                  <a:srgbClr val="FFFFFF"/>
                </a:solidFill>
              </a:rPr>
              <a:t>no</a:t>
            </a:r>
            <a:r>
              <a:rPr lang="de-DE" dirty="0" smtClean="0">
                <a:solidFill>
                  <a:srgbClr val="FFFFFF"/>
                </a:solidFill>
              </a:rPr>
              <a:t> </a:t>
            </a:r>
            <a:r>
              <a:rPr lang="de-DE" dirty="0" err="1" smtClean="0">
                <a:solidFill>
                  <a:srgbClr val="FFFFFF"/>
                </a:solidFill>
              </a:rPr>
              <a:t>functions</a:t>
            </a:r>
            <a:r>
              <a:rPr lang="de-DE" dirty="0" smtClean="0">
                <a:solidFill>
                  <a:srgbClr val="FFFFFF"/>
                </a:solidFill>
              </a:rPr>
              <a:t>!</a:t>
            </a:r>
          </a:p>
          <a:p>
            <a:r>
              <a:rPr lang="de-DE" dirty="0" smtClean="0">
                <a:solidFill>
                  <a:srgbClr val="FFFFFF"/>
                </a:solidFill>
              </a:rPr>
              <a:t>}</a:t>
            </a:r>
            <a:endParaRPr lang="de-DE" dirty="0">
              <a:solidFill>
                <a:srgbClr val="FFFFFF"/>
              </a:solidFill>
            </a:endParaRPr>
          </a:p>
        </p:txBody>
      </p:sp>
    </p:spTree>
    <p:extLst>
      <p:ext uri="{BB962C8B-B14F-4D97-AF65-F5344CB8AC3E}">
        <p14:creationId xmlns:p14="http://schemas.microsoft.com/office/powerpoint/2010/main" val="193258378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myObject</a:t>
            </a:r>
            <a:r>
              <a:rPr lang="de-DE" dirty="0"/>
              <a:t> = {</a:t>
            </a:r>
          </a:p>
          <a:p>
            <a:r>
              <a:rPr lang="de-DE" dirty="0"/>
              <a:t>	</a:t>
            </a:r>
            <a:r>
              <a:rPr lang="de-DE" dirty="0" err="1" smtClean="0"/>
              <a:t>val</a:t>
            </a:r>
            <a:r>
              <a:rPr lang="de-DE" dirty="0"/>
              <a:t>: 0,</a:t>
            </a:r>
          </a:p>
          <a:p>
            <a:r>
              <a:rPr lang="de-DE" dirty="0"/>
              <a:t> </a:t>
            </a:r>
            <a:r>
              <a:rPr lang="de-DE" dirty="0" smtClean="0"/>
              <a:t>	</a:t>
            </a:r>
            <a:r>
              <a:rPr lang="de-DE" dirty="0" err="1" smtClean="0"/>
              <a:t>increment</a:t>
            </a:r>
            <a:r>
              <a:rPr lang="de-DE" dirty="0"/>
              <a:t>: </a:t>
            </a:r>
            <a:r>
              <a:rPr lang="de-DE" dirty="0" err="1"/>
              <a:t>function</a:t>
            </a:r>
            <a:r>
              <a:rPr lang="de-DE" dirty="0"/>
              <a:t> (</a:t>
            </a:r>
            <a:r>
              <a:rPr lang="de-DE" dirty="0" err="1"/>
              <a:t>inc</a:t>
            </a:r>
            <a:r>
              <a:rPr lang="de-DE" dirty="0"/>
              <a:t>) {</a:t>
            </a:r>
          </a:p>
          <a:p>
            <a:r>
              <a:rPr lang="de-DE" dirty="0"/>
              <a:t> </a:t>
            </a:r>
            <a:r>
              <a:rPr lang="de-DE" dirty="0" smtClean="0"/>
              <a:t>		</a:t>
            </a:r>
            <a:r>
              <a:rPr lang="de-DE" dirty="0" err="1" smtClean="0"/>
              <a:t>this.val</a:t>
            </a:r>
            <a:r>
              <a:rPr lang="de-DE" dirty="0" smtClean="0"/>
              <a:t> += </a:t>
            </a:r>
            <a:r>
              <a:rPr lang="de-DE" dirty="0" err="1" smtClean="0"/>
              <a:t>inc</a:t>
            </a:r>
            <a:r>
              <a:rPr lang="de-DE" dirty="0" smtClean="0"/>
              <a:t>;</a:t>
            </a:r>
            <a:endParaRPr lang="de-DE" dirty="0"/>
          </a:p>
          <a:p>
            <a:r>
              <a:rPr lang="de-DE" dirty="0"/>
              <a:t> </a:t>
            </a:r>
            <a:r>
              <a:rPr lang="de-DE" dirty="0" smtClean="0"/>
              <a:t>	}</a:t>
            </a:r>
            <a:endParaRPr lang="de-DE" dirty="0"/>
          </a:p>
          <a:p>
            <a:r>
              <a:rPr lang="de-DE" dirty="0"/>
              <a:t>}</a:t>
            </a:r>
            <a:r>
              <a:rPr lang="de-DE" dirty="0" smtClean="0"/>
              <a:t>;</a:t>
            </a:r>
          </a:p>
          <a:p>
            <a:endParaRPr lang="de-DE" dirty="0"/>
          </a:p>
          <a:p>
            <a:r>
              <a:rPr lang="de-DE" dirty="0" err="1" smtClean="0"/>
              <a:t>myObject.increment</a:t>
            </a:r>
            <a:r>
              <a:rPr lang="de-DE" dirty="0"/>
              <a:t>(1);</a:t>
            </a:r>
          </a:p>
          <a:p>
            <a:r>
              <a:rPr lang="de-DE" dirty="0" err="1" smtClean="0"/>
              <a:t>myObject.val</a:t>
            </a:r>
            <a:r>
              <a:rPr lang="de-DE" dirty="0" smtClean="0"/>
              <a:t>; // 1</a:t>
            </a:r>
            <a:endParaRPr lang="de-DE" dirty="0"/>
          </a:p>
        </p:txBody>
      </p:sp>
      <p:sp>
        <p:nvSpPr>
          <p:cNvPr id="4" name="Titel 3"/>
          <p:cNvSpPr>
            <a:spLocks noGrp="1"/>
          </p:cNvSpPr>
          <p:nvPr>
            <p:ph type="title"/>
          </p:nvPr>
        </p:nvSpPr>
        <p:spPr/>
        <p:txBody>
          <a:bodyPr/>
          <a:lstStyle/>
          <a:p>
            <a:r>
              <a:rPr lang="de-DE" dirty="0" err="1" smtClean="0"/>
              <a:t>Method</a:t>
            </a:r>
            <a:r>
              <a:rPr lang="de-DE" dirty="0" smtClean="0"/>
              <a:t> </a:t>
            </a:r>
            <a:r>
              <a:rPr lang="de-DE" dirty="0" err="1" smtClean="0"/>
              <a:t>Invocation</a:t>
            </a:r>
            <a:endParaRPr lang="de-DE" dirty="0"/>
          </a:p>
        </p:txBody>
      </p:sp>
    </p:spTree>
    <p:extLst>
      <p:ext uri="{BB962C8B-B14F-4D97-AF65-F5344CB8AC3E}">
        <p14:creationId xmlns:p14="http://schemas.microsoft.com/office/powerpoint/2010/main" val="141236340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55000" lnSpcReduction="20000"/>
          </a:bodyPr>
          <a:lstStyle/>
          <a:p>
            <a:pPr marL="0" indent="0">
              <a:buNone/>
            </a:pPr>
            <a:r>
              <a:rPr lang="de-DE" b="1" dirty="0" err="1" smtClean="0"/>
              <a:t>typeof</a:t>
            </a:r>
            <a:endParaRPr lang="de-DE" b="1" dirty="0" smtClean="0"/>
          </a:p>
          <a:p>
            <a:pPr marL="0" indent="0">
              <a:buNone/>
            </a:pPr>
            <a:r>
              <a:rPr lang="de-DE" b="1" dirty="0" smtClean="0"/>
              <a:t>	</a:t>
            </a:r>
            <a:r>
              <a:rPr lang="de-DE" b="1" dirty="0" err="1" smtClean="0"/>
              <a:t>string</a:t>
            </a:r>
            <a:endParaRPr lang="de-DE" b="1" dirty="0" smtClean="0"/>
          </a:p>
          <a:p>
            <a:pPr marL="0" indent="0">
              <a:buNone/>
            </a:pPr>
            <a:r>
              <a:rPr lang="de-DE" b="1" dirty="0" smtClean="0"/>
              <a:t>	</a:t>
            </a:r>
            <a:r>
              <a:rPr lang="de-DE" b="1" dirty="0" err="1" smtClean="0"/>
              <a:t>boolean</a:t>
            </a:r>
            <a:endParaRPr lang="de-DE" b="1" dirty="0" smtClean="0"/>
          </a:p>
          <a:p>
            <a:pPr marL="0" indent="0">
              <a:buNone/>
            </a:pPr>
            <a:r>
              <a:rPr lang="de-DE" b="1" dirty="0" smtClean="0"/>
              <a:t>	</a:t>
            </a:r>
            <a:r>
              <a:rPr lang="de-DE" b="1" dirty="0" err="1" smtClean="0"/>
              <a:t>number</a:t>
            </a:r>
            <a:endParaRPr lang="de-DE" b="1" dirty="0" smtClean="0"/>
          </a:p>
          <a:p>
            <a:pPr marL="0" indent="0">
              <a:buNone/>
            </a:pPr>
            <a:r>
              <a:rPr lang="de-DE" b="1" dirty="0" smtClean="0"/>
              <a:t>	</a:t>
            </a:r>
            <a:r>
              <a:rPr lang="de-DE" b="1" dirty="0" err="1" smtClean="0"/>
              <a:t>object</a:t>
            </a:r>
            <a:endParaRPr lang="de-DE" b="1" dirty="0" smtClean="0"/>
          </a:p>
          <a:p>
            <a:pPr marL="0" indent="0">
              <a:buNone/>
            </a:pPr>
            <a:r>
              <a:rPr lang="de-DE" b="1" dirty="0"/>
              <a:t>	</a:t>
            </a:r>
            <a:r>
              <a:rPr lang="de-DE" b="1" dirty="0" err="1" smtClean="0"/>
              <a:t>function</a:t>
            </a:r>
            <a:endParaRPr lang="de-DE" b="1" dirty="0" smtClean="0"/>
          </a:p>
          <a:p>
            <a:pPr marL="0" indent="0">
              <a:buNone/>
            </a:pPr>
            <a:endParaRPr lang="de-DE" b="1" dirty="0"/>
          </a:p>
          <a:p>
            <a:pPr marL="0" indent="0">
              <a:buNone/>
            </a:pPr>
            <a:r>
              <a:rPr lang="de-DE" b="1" dirty="0" err="1" smtClean="0"/>
              <a:t>instanceof</a:t>
            </a:r>
            <a:endParaRPr lang="de-DE" b="1" dirty="0" smtClean="0"/>
          </a:p>
          <a:p>
            <a:pPr marL="0" indent="0">
              <a:buNone/>
            </a:pPr>
            <a:r>
              <a:rPr lang="de-DE" b="1" dirty="0"/>
              <a:t>	</a:t>
            </a:r>
            <a:r>
              <a:rPr lang="de-DE" b="1" dirty="0" smtClean="0"/>
              <a:t>String</a:t>
            </a:r>
          </a:p>
          <a:p>
            <a:pPr marL="0" indent="0">
              <a:buNone/>
            </a:pPr>
            <a:r>
              <a:rPr lang="de-DE" b="1" dirty="0"/>
              <a:t>	</a:t>
            </a:r>
            <a:r>
              <a:rPr lang="de-DE" b="1" dirty="0" smtClean="0"/>
              <a:t>Array</a:t>
            </a:r>
          </a:p>
          <a:p>
            <a:pPr marL="0" indent="0">
              <a:buNone/>
            </a:pPr>
            <a:r>
              <a:rPr lang="de-DE" b="1" dirty="0"/>
              <a:t>	</a:t>
            </a:r>
            <a:r>
              <a:rPr lang="de-DE" b="1" dirty="0" err="1" smtClean="0"/>
              <a:t>RegExp</a:t>
            </a:r>
            <a:endParaRPr lang="de-DE" b="1" dirty="0" smtClean="0"/>
          </a:p>
          <a:p>
            <a:pPr marL="0" indent="0">
              <a:buNone/>
            </a:pPr>
            <a:r>
              <a:rPr lang="de-DE" b="1" dirty="0"/>
              <a:t>	</a:t>
            </a:r>
            <a:r>
              <a:rPr lang="de-DE" b="1" dirty="0" smtClean="0"/>
              <a:t>[...]</a:t>
            </a:r>
          </a:p>
          <a:p>
            <a:pPr marL="0" indent="0">
              <a:buNone/>
            </a:pPr>
            <a:r>
              <a:rPr lang="de-DE" b="1" dirty="0"/>
              <a:t>	</a:t>
            </a:r>
            <a:r>
              <a:rPr lang="de-DE" b="1" dirty="0" err="1" smtClean="0"/>
              <a:t>Rectangle</a:t>
            </a:r>
            <a:endParaRPr lang="de-DE" b="1" dirty="0" smtClean="0"/>
          </a:p>
          <a:p>
            <a:pPr marL="0" indent="0">
              <a:buNone/>
            </a:pPr>
            <a:endParaRPr lang="de-DE" dirty="0"/>
          </a:p>
        </p:txBody>
      </p:sp>
      <p:sp>
        <p:nvSpPr>
          <p:cNvPr id="3" name="Titel 2"/>
          <p:cNvSpPr>
            <a:spLocks noGrp="1"/>
          </p:cNvSpPr>
          <p:nvPr>
            <p:ph type="title"/>
          </p:nvPr>
        </p:nvSpPr>
        <p:spPr/>
        <p:txBody>
          <a:bodyPr/>
          <a:lstStyle/>
          <a:p>
            <a:r>
              <a:rPr lang="de-DE" dirty="0" smtClean="0"/>
              <a:t>Literale </a:t>
            </a:r>
            <a:r>
              <a:rPr lang="de-DE" dirty="0" err="1" smtClean="0"/>
              <a:t>vs</a:t>
            </a:r>
            <a:r>
              <a:rPr lang="de-DE" dirty="0" smtClean="0"/>
              <a:t> Objekte</a:t>
            </a:r>
            <a:endParaRPr lang="de-DE" dirty="0"/>
          </a:p>
        </p:txBody>
      </p:sp>
    </p:spTree>
    <p:extLst>
      <p:ext uri="{BB962C8B-B14F-4D97-AF65-F5344CB8AC3E}">
        <p14:creationId xmlns:p14="http://schemas.microsoft.com/office/powerpoint/2010/main" val="428263420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werden über das </a:t>
            </a:r>
            <a:r>
              <a:rPr lang="de-DE" dirty="0" err="1" smtClean="0"/>
              <a:t>new-Keyword</a:t>
            </a:r>
            <a:r>
              <a:rPr lang="de-DE" dirty="0" smtClean="0"/>
              <a:t> und eine Konstruktor-Funktion gebildet.</a:t>
            </a:r>
          </a:p>
          <a:p>
            <a:pPr marL="0" indent="0">
              <a:buNone/>
            </a:pPr>
            <a:r>
              <a:rPr lang="de-DE" dirty="0" smtClean="0"/>
              <a:t>Konstruktor-Funktionen beginnen per Konvention mit einem Großbuchstaben (im Ggs. zu „normalen“ Funktionen).</a:t>
            </a:r>
          </a:p>
        </p:txBody>
      </p:sp>
      <p:sp>
        <p:nvSpPr>
          <p:cNvPr id="3" name="Titel 2"/>
          <p:cNvSpPr>
            <a:spLocks noGrp="1"/>
          </p:cNvSpPr>
          <p:nvPr>
            <p:ph type="title"/>
          </p:nvPr>
        </p:nvSpPr>
        <p:spPr/>
        <p:txBody>
          <a:bodyPr/>
          <a:lstStyle/>
          <a:p>
            <a:r>
              <a:rPr lang="de-DE" dirty="0" smtClean="0"/>
              <a:t>Prototypen</a:t>
            </a:r>
            <a:endParaRPr lang="de-DE" dirty="0"/>
          </a:p>
        </p:txBody>
      </p:sp>
    </p:spTree>
    <p:extLst>
      <p:ext uri="{BB962C8B-B14F-4D97-AF65-F5344CB8AC3E}">
        <p14:creationId xmlns:p14="http://schemas.microsoft.com/office/powerpoint/2010/main" val="70698137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smtClean="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Constructor</a:t>
            </a:r>
            <a:endParaRPr lang="de-DE" dirty="0" smtClean="0">
              <a:solidFill>
                <a:srgbClr val="FFFFFF"/>
              </a:solidFill>
              <a:highlight>
                <a:srgbClr val="272822"/>
              </a:highlight>
            </a:endParaRPr>
          </a:p>
          <a:p>
            <a:r>
              <a:rPr lang="de-DE" dirty="0" smtClean="0">
                <a:solidFill>
                  <a:srgbClr val="FFFFFF"/>
                </a:solidFill>
                <a:highlight>
                  <a:srgbClr val="272822"/>
                </a:highlight>
              </a:rPr>
              <a:t>*/</a:t>
            </a: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r>
              <a:rPr lang="de-DE" dirty="0" smtClean="0">
                <a:solidFill>
                  <a:srgbClr val="FFFFFF"/>
                </a:solidFill>
                <a:highlight>
                  <a:srgbClr val="272822"/>
                </a:highlight>
              </a:rPr>
              <a:t>// Benutzung</a:t>
            </a:r>
            <a:endParaRPr lang="de-DE" dirty="0">
              <a:solidFill>
                <a:srgbClr val="FFFFFF"/>
              </a:solidFill>
              <a:highlight>
                <a:srgbClr val="272822"/>
              </a:highlight>
            </a:endParaRPr>
          </a:p>
          <a:p>
            <a:r>
              <a:rPr lang="de-DE" dirty="0" err="1"/>
              <a:t>var</a:t>
            </a:r>
            <a:r>
              <a:rPr lang="de-DE" dirty="0"/>
              <a:t> </a:t>
            </a:r>
            <a:r>
              <a:rPr lang="de-DE" dirty="0" err="1"/>
              <a:t>myRectangle</a:t>
            </a:r>
            <a:r>
              <a:rPr lang="de-DE" dirty="0"/>
              <a:t> = </a:t>
            </a:r>
            <a:r>
              <a:rPr lang="de-DE" dirty="0" err="1"/>
              <a:t>new</a:t>
            </a:r>
            <a:r>
              <a:rPr lang="de-DE" dirty="0"/>
              <a:t> </a:t>
            </a:r>
            <a:r>
              <a:rPr lang="de-DE" dirty="0" err="1"/>
              <a:t>Rectangle</a:t>
            </a:r>
            <a:r>
              <a:rPr lang="de-DE" dirty="0"/>
              <a:t>(5, 5); </a:t>
            </a:r>
            <a:endParaRPr lang="de-DE" dirty="0" smtClean="0"/>
          </a:p>
          <a:p>
            <a:r>
              <a:rPr lang="de-DE" dirty="0" err="1" smtClean="0"/>
              <a:t>myRectangle.width</a:t>
            </a:r>
            <a:r>
              <a:rPr lang="de-DE" dirty="0" smtClean="0"/>
              <a:t>; </a:t>
            </a:r>
            <a:r>
              <a:rPr lang="de-DE" dirty="0"/>
              <a:t>// 5 </a:t>
            </a:r>
          </a:p>
          <a:p>
            <a:endParaRPr lang="de-DE" dirty="0" smtClean="0">
              <a:solidFill>
                <a:srgbClr val="FFFFFF"/>
              </a:solidFill>
              <a:highlight>
                <a:srgbClr val="272822"/>
              </a:highlight>
            </a:endParaRPr>
          </a:p>
          <a:p>
            <a:endParaRPr lang="de-DE" dirty="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err="1" smtClean="0"/>
              <a:t>Constructor</a:t>
            </a:r>
            <a:endParaRPr lang="de-DE" dirty="0"/>
          </a:p>
        </p:txBody>
      </p:sp>
    </p:spTree>
    <p:extLst>
      <p:ext uri="{BB962C8B-B14F-4D97-AF65-F5344CB8AC3E}">
        <p14:creationId xmlns:p14="http://schemas.microsoft.com/office/powerpoint/2010/main" val="120457393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Wird die </a:t>
            </a:r>
            <a:r>
              <a:rPr lang="de-DE" dirty="0" err="1"/>
              <a:t>new</a:t>
            </a:r>
            <a:r>
              <a:rPr lang="de-DE" dirty="0"/>
              <a:t>-Anweisung vergessen, dann wird die Funktion nicht als Konstruktor-Funktion aufgerufen. </a:t>
            </a:r>
            <a:endParaRPr lang="de-DE" dirty="0" smtClean="0"/>
          </a:p>
          <a:p>
            <a:pPr marL="0" indent="0">
              <a:buNone/>
            </a:pPr>
            <a:r>
              <a:rPr lang="de-DE" dirty="0" smtClean="0"/>
              <a:t>Es </a:t>
            </a:r>
            <a:r>
              <a:rPr lang="de-DE" dirty="0"/>
              <a:t>steht dann kein neues Objekt als </a:t>
            </a:r>
            <a:r>
              <a:rPr lang="de-DE" dirty="0" err="1"/>
              <a:t>this</a:t>
            </a:r>
            <a:r>
              <a:rPr lang="de-DE" dirty="0"/>
              <a:t>-Objekt zur Verfügung. </a:t>
            </a:r>
            <a:endParaRPr lang="de-DE" dirty="0" smtClean="0"/>
          </a:p>
          <a:p>
            <a:pPr marL="0" indent="0">
              <a:buNone/>
            </a:pPr>
            <a:r>
              <a:rPr lang="de-DE" dirty="0" smtClean="0"/>
              <a:t>Das </a:t>
            </a:r>
            <a:r>
              <a:rPr lang="de-DE" dirty="0" err="1"/>
              <a:t>this</a:t>
            </a:r>
            <a:r>
              <a:rPr lang="de-DE" dirty="0"/>
              <a:t>-Objekt ist dann beispielsweise das globale Objekt. </a:t>
            </a:r>
            <a:endParaRPr lang="de-DE" dirty="0" smtClean="0"/>
          </a:p>
          <a:p>
            <a:pPr marL="0" indent="0">
              <a:buNone/>
            </a:pPr>
            <a:r>
              <a:rPr lang="de-DE" dirty="0" smtClean="0"/>
              <a:t>Das </a:t>
            </a:r>
            <a:r>
              <a:rPr lang="de-DE" dirty="0"/>
              <a:t>heißt, die Funktion wird die übergebenen Parameter dem globalen Objekt zuweisen. </a:t>
            </a:r>
          </a:p>
        </p:txBody>
      </p:sp>
      <p:sp>
        <p:nvSpPr>
          <p:cNvPr id="3" name="Titel 2"/>
          <p:cNvSpPr>
            <a:spLocks noGrp="1"/>
          </p:cNvSpPr>
          <p:nvPr>
            <p:ph type="title"/>
          </p:nvPr>
        </p:nvSpPr>
        <p:spPr/>
        <p:txBody>
          <a:bodyPr/>
          <a:lstStyle/>
          <a:p>
            <a:r>
              <a:rPr lang="de-DE" dirty="0" smtClean="0"/>
              <a:t>Das </a:t>
            </a:r>
            <a:r>
              <a:rPr lang="de-DE" dirty="0" err="1" smtClean="0"/>
              <a:t>new-Keyword</a:t>
            </a:r>
            <a:endParaRPr lang="de-DE" dirty="0"/>
          </a:p>
        </p:txBody>
      </p:sp>
    </p:spTree>
    <p:extLst>
      <p:ext uri="{BB962C8B-B14F-4D97-AF65-F5344CB8AC3E}">
        <p14:creationId xmlns:p14="http://schemas.microsoft.com/office/powerpoint/2010/main" val="179339458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Rectangle</a:t>
            </a:r>
            <a:r>
              <a:rPr lang="de-DE" dirty="0"/>
              <a:t>(</a:t>
            </a:r>
            <a:r>
              <a:rPr lang="de-DE" dirty="0" err="1"/>
              <a:t>width</a:t>
            </a:r>
            <a:r>
              <a:rPr lang="de-DE" dirty="0"/>
              <a:t>, </a:t>
            </a:r>
            <a:r>
              <a:rPr lang="de-DE" dirty="0" err="1"/>
              <a:t>height</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a:t>
            </a:r>
            <a:r>
              <a:rPr lang="de-DE" dirty="0" err="1" smtClean="0"/>
              <a:t>Rectangle</a:t>
            </a:r>
            <a:r>
              <a:rPr lang="de-DE" dirty="0"/>
              <a:t>)) { // check!</a:t>
            </a:r>
          </a:p>
          <a:p>
            <a:r>
              <a:rPr lang="de-DE" dirty="0"/>
              <a:t>		</a:t>
            </a:r>
            <a:r>
              <a:rPr lang="de-DE" dirty="0" err="1"/>
              <a:t>throw</a:t>
            </a:r>
            <a:r>
              <a:rPr lang="de-DE" dirty="0"/>
              <a:t> "</a:t>
            </a:r>
            <a:r>
              <a:rPr lang="de-DE" dirty="0" err="1"/>
              <a:t>Use</a:t>
            </a:r>
            <a:r>
              <a:rPr lang="de-DE" dirty="0"/>
              <a:t> </a:t>
            </a:r>
            <a:r>
              <a:rPr lang="de-DE" dirty="0" err="1"/>
              <a:t>this</a:t>
            </a:r>
            <a:r>
              <a:rPr lang="de-DE" dirty="0"/>
              <a:t> </a:t>
            </a:r>
            <a:r>
              <a:rPr lang="de-DE" dirty="0" err="1"/>
              <a:t>function</a:t>
            </a:r>
            <a:r>
              <a:rPr lang="de-DE" dirty="0"/>
              <a:t> </a:t>
            </a:r>
            <a:r>
              <a:rPr lang="de-DE" dirty="0" err="1"/>
              <a:t>as</a:t>
            </a:r>
            <a:r>
              <a:rPr lang="de-DE" dirty="0"/>
              <a:t> a </a:t>
            </a:r>
            <a:r>
              <a:rPr lang="de-DE" dirty="0" err="1"/>
              <a:t>constructor</a:t>
            </a:r>
            <a:r>
              <a:rPr lang="de-DE" dirty="0"/>
              <a:t>"; 	</a:t>
            </a:r>
          </a:p>
          <a:p>
            <a:r>
              <a:rPr lang="de-DE" dirty="0"/>
              <a:t>	}</a:t>
            </a:r>
          </a:p>
          <a:p>
            <a:r>
              <a:rPr lang="de-DE" dirty="0"/>
              <a:t>	</a:t>
            </a:r>
            <a:r>
              <a:rPr lang="de-DE" dirty="0" err="1"/>
              <a:t>this.width</a:t>
            </a:r>
            <a:r>
              <a:rPr lang="de-DE" dirty="0"/>
              <a:t> = </a:t>
            </a:r>
            <a:r>
              <a:rPr lang="de-DE" dirty="0" err="1"/>
              <a:t>width</a:t>
            </a:r>
            <a:r>
              <a:rPr lang="de-DE" dirty="0"/>
              <a:t>;</a:t>
            </a:r>
          </a:p>
          <a:p>
            <a:r>
              <a:rPr lang="de-DE" dirty="0"/>
              <a:t>	</a:t>
            </a:r>
            <a:r>
              <a:rPr lang="de-DE" dirty="0" err="1"/>
              <a:t>this.height</a:t>
            </a:r>
            <a:r>
              <a:rPr lang="de-DE" dirty="0"/>
              <a:t> = </a:t>
            </a:r>
            <a:r>
              <a:rPr lang="de-DE" dirty="0" err="1"/>
              <a:t>height</a:t>
            </a:r>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Konstruktor-Aufruf überprüfen</a:t>
            </a:r>
            <a:endParaRPr lang="de-DE" dirty="0"/>
          </a:p>
        </p:txBody>
      </p:sp>
    </p:spTree>
    <p:extLst>
      <p:ext uri="{BB962C8B-B14F-4D97-AF65-F5344CB8AC3E}">
        <p14:creationId xmlns:p14="http://schemas.microsoft.com/office/powerpoint/2010/main" val="381644610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Vererbung nur auf Objektebene eingebaut (seit ES5).</a:t>
            </a:r>
          </a:p>
          <a:p>
            <a:pPr marL="0" indent="0">
              <a:buNone/>
            </a:pPr>
            <a:r>
              <a:rPr lang="de-DE" dirty="0" smtClean="0"/>
              <a:t>Aber verschiedene Objekterzeugungsmuster sind anwendbar.</a:t>
            </a:r>
          </a:p>
          <a:p>
            <a:pPr marL="0" indent="0">
              <a:buNone/>
            </a:pPr>
            <a:endParaRPr lang="de-DE" dirty="0" smtClean="0"/>
          </a:p>
        </p:txBody>
      </p:sp>
      <p:sp>
        <p:nvSpPr>
          <p:cNvPr id="3" name="Titel 2"/>
          <p:cNvSpPr>
            <a:spLocks noGrp="1"/>
          </p:cNvSpPr>
          <p:nvPr>
            <p:ph type="title"/>
          </p:nvPr>
        </p:nvSpPr>
        <p:spPr/>
        <p:txBody>
          <a:bodyPr/>
          <a:lstStyle/>
          <a:p>
            <a:r>
              <a:rPr lang="de-DE" dirty="0" err="1" smtClean="0"/>
              <a:t>Objekerzeugungsmuster</a:t>
            </a:r>
            <a:endParaRPr lang="de-DE" dirty="0"/>
          </a:p>
        </p:txBody>
      </p:sp>
    </p:spTree>
    <p:extLst>
      <p:ext uri="{BB962C8B-B14F-4D97-AF65-F5344CB8AC3E}">
        <p14:creationId xmlns:p14="http://schemas.microsoft.com/office/powerpoint/2010/main" val="366547692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Person(</a:t>
            </a:r>
            <a:r>
              <a:rPr lang="de-DE" dirty="0" err="1"/>
              <a:t>firstName</a:t>
            </a:r>
            <a:r>
              <a:rPr lang="de-DE" dirty="0"/>
              <a:t>, </a:t>
            </a:r>
            <a:r>
              <a:rPr lang="de-DE" dirty="0" err="1"/>
              <a:t>lastName</a:t>
            </a:r>
            <a:r>
              <a:rPr lang="de-DE" dirty="0"/>
              <a:t>) {</a:t>
            </a:r>
          </a:p>
          <a:p>
            <a:r>
              <a:rPr lang="de-DE" dirty="0"/>
              <a:t>	</a:t>
            </a:r>
            <a:r>
              <a:rPr lang="de-DE" dirty="0" err="1"/>
              <a:t>var</a:t>
            </a:r>
            <a:r>
              <a:rPr lang="de-DE" dirty="0"/>
              <a:t> </a:t>
            </a:r>
            <a:r>
              <a:rPr lang="de-DE" dirty="0" err="1"/>
              <a:t>that</a:t>
            </a:r>
            <a:r>
              <a:rPr lang="de-DE" dirty="0"/>
              <a:t> = {};</a:t>
            </a:r>
          </a:p>
          <a:p>
            <a:r>
              <a:rPr lang="de-DE" dirty="0"/>
              <a:t>	</a:t>
            </a:r>
            <a:r>
              <a:rPr lang="de-DE" dirty="0" err="1"/>
              <a:t>that.firstName</a:t>
            </a:r>
            <a:r>
              <a:rPr lang="de-DE" dirty="0"/>
              <a:t> = </a:t>
            </a:r>
            <a:r>
              <a:rPr lang="de-DE" dirty="0" err="1"/>
              <a:t>firstName</a:t>
            </a:r>
            <a:r>
              <a:rPr lang="de-DE" dirty="0"/>
              <a:t>;</a:t>
            </a:r>
          </a:p>
          <a:p>
            <a:r>
              <a:rPr lang="de-DE" dirty="0"/>
              <a:t>	</a:t>
            </a:r>
            <a:r>
              <a:rPr lang="de-DE" dirty="0" err="1"/>
              <a:t>that.lastName</a:t>
            </a:r>
            <a:r>
              <a:rPr lang="de-DE" dirty="0"/>
              <a:t> = </a:t>
            </a:r>
            <a:r>
              <a:rPr lang="de-DE" dirty="0" err="1"/>
              <a:t>lastName</a:t>
            </a:r>
            <a:r>
              <a:rPr lang="de-DE" dirty="0"/>
              <a:t>;</a:t>
            </a:r>
          </a:p>
          <a:p>
            <a:r>
              <a:rPr lang="de-DE" dirty="0"/>
              <a:t>	</a:t>
            </a:r>
            <a:r>
              <a:rPr lang="de-DE" dirty="0" err="1"/>
              <a:t>return</a:t>
            </a:r>
            <a:r>
              <a:rPr lang="de-DE" dirty="0"/>
              <a:t> </a:t>
            </a:r>
            <a:r>
              <a:rPr lang="de-DE" dirty="0" err="1"/>
              <a:t>that</a:t>
            </a:r>
            <a:r>
              <a:rPr lang="de-DE" dirty="0"/>
              <a:t>;</a:t>
            </a:r>
          </a:p>
          <a:p>
            <a:r>
              <a:rPr lang="de-DE" dirty="0" smtClean="0"/>
              <a:t>}</a:t>
            </a:r>
          </a:p>
          <a:p>
            <a:endParaRPr lang="de-DE" dirty="0"/>
          </a:p>
          <a:p>
            <a:r>
              <a:rPr lang="de-DE" dirty="0" err="1" smtClean="0"/>
              <a:t>var</a:t>
            </a:r>
            <a:r>
              <a:rPr lang="de-DE" dirty="0" smtClean="0"/>
              <a:t> x = </a:t>
            </a:r>
            <a:r>
              <a:rPr lang="de-DE" dirty="0" err="1" smtClean="0"/>
              <a:t>new</a:t>
            </a:r>
            <a:r>
              <a:rPr lang="de-DE" dirty="0" smtClean="0"/>
              <a:t> Person();</a:t>
            </a:r>
          </a:p>
          <a:p>
            <a:r>
              <a:rPr lang="de-DE" dirty="0" smtClean="0"/>
              <a:t>x </a:t>
            </a:r>
            <a:r>
              <a:rPr lang="de-DE" dirty="0" err="1" smtClean="0"/>
              <a:t>instanceof</a:t>
            </a:r>
            <a:r>
              <a:rPr lang="de-DE" dirty="0" smtClean="0"/>
              <a:t> Person;</a:t>
            </a:r>
            <a:endParaRPr lang="de-DE" dirty="0"/>
          </a:p>
          <a:p>
            <a:endParaRPr lang="de-DE" dirty="0"/>
          </a:p>
        </p:txBody>
      </p:sp>
      <p:sp>
        <p:nvSpPr>
          <p:cNvPr id="3" name="Titel 2"/>
          <p:cNvSpPr>
            <a:spLocks noGrp="1"/>
          </p:cNvSpPr>
          <p:nvPr>
            <p:ph type="title"/>
          </p:nvPr>
        </p:nvSpPr>
        <p:spPr/>
        <p:txBody>
          <a:bodyPr/>
          <a:lstStyle/>
          <a:p>
            <a:r>
              <a:rPr lang="de-DE" dirty="0" err="1" smtClean="0"/>
              <a:t>that</a:t>
            </a:r>
            <a:r>
              <a:rPr lang="de-DE" dirty="0" smtClean="0"/>
              <a:t>-Entwurfsmuster für </a:t>
            </a:r>
            <a:r>
              <a:rPr lang="de-DE" dirty="0" err="1" smtClean="0"/>
              <a:t>Konstruktoren</a:t>
            </a:r>
            <a:endParaRPr lang="de-DE" dirty="0"/>
          </a:p>
        </p:txBody>
      </p:sp>
    </p:spTree>
    <p:extLst>
      <p:ext uri="{BB962C8B-B14F-4D97-AF65-F5344CB8AC3E}">
        <p14:creationId xmlns:p14="http://schemas.microsoft.com/office/powerpoint/2010/main" val="34526790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Car(</a:t>
            </a:r>
            <a:r>
              <a:rPr lang="de-DE" dirty="0" err="1"/>
              <a:t>manufacturer</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Car)) {</a:t>
            </a:r>
          </a:p>
          <a:p>
            <a:r>
              <a:rPr lang="de-DE" dirty="0"/>
              <a:t>		</a:t>
            </a:r>
            <a:r>
              <a:rPr lang="de-DE" dirty="0" err="1"/>
              <a:t>return</a:t>
            </a:r>
            <a:r>
              <a:rPr lang="de-DE" dirty="0"/>
              <a:t> </a:t>
            </a:r>
            <a:r>
              <a:rPr lang="de-DE" dirty="0" err="1"/>
              <a:t>new</a:t>
            </a:r>
            <a:r>
              <a:rPr lang="de-DE" dirty="0"/>
              <a:t> Car(</a:t>
            </a:r>
            <a:r>
              <a:rPr lang="de-DE" dirty="0" err="1"/>
              <a:t>manufacturer</a:t>
            </a:r>
            <a:r>
              <a:rPr lang="de-DE" dirty="0"/>
              <a:t>);</a:t>
            </a:r>
          </a:p>
          <a:p>
            <a:r>
              <a:rPr lang="de-DE" dirty="0"/>
              <a:t>	}</a:t>
            </a:r>
          </a:p>
          <a:p>
            <a:r>
              <a:rPr lang="de-DE" dirty="0"/>
              <a:t>	</a:t>
            </a:r>
            <a:r>
              <a:rPr lang="de-DE" dirty="0" err="1"/>
              <a:t>this.manufacturer</a:t>
            </a:r>
            <a:r>
              <a:rPr lang="de-DE" dirty="0"/>
              <a:t> = </a:t>
            </a:r>
            <a:r>
              <a:rPr lang="de-DE" dirty="0" err="1"/>
              <a:t>manufacturer</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Entwurfsmuster Selbstaufrufender Konstruktor</a:t>
            </a:r>
            <a:endParaRPr lang="de-DE" dirty="0"/>
          </a:p>
        </p:txBody>
      </p:sp>
    </p:spTree>
    <p:extLst>
      <p:ext uri="{BB962C8B-B14F-4D97-AF65-F5344CB8AC3E}">
        <p14:creationId xmlns:p14="http://schemas.microsoft.com/office/powerpoint/2010/main" val="8176531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414783905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1101231_89027416.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1" y="762751"/>
            <a:ext cx="9159618" cy="6095249"/>
          </a:xfrm>
          <a:prstGeom prst="rect">
            <a:avLst/>
          </a:prstGeom>
        </p:spPr>
      </p:pic>
      <p:sp>
        <p:nvSpPr>
          <p:cNvPr id="2" name="Inhaltsplatzhalter 1"/>
          <p:cNvSpPr>
            <a:spLocks noGrp="1"/>
          </p:cNvSpPr>
          <p:nvPr>
            <p:ph idx="1"/>
          </p:nvPr>
        </p:nvSpPr>
        <p:spPr>
          <a:xfrm>
            <a:off x="5796562" y="4941168"/>
            <a:ext cx="3347904" cy="1656184"/>
          </a:xfrm>
        </p:spPr>
        <p:txBody>
          <a:bodyPr>
            <a:normAutofit/>
          </a:bodyPr>
          <a:lstStyle/>
          <a:p>
            <a:pPr marL="0" indent="0">
              <a:buNone/>
            </a:pPr>
            <a:r>
              <a:rPr lang="de-DE" sz="1400" dirty="0"/>
              <a:t>Wenn ein Objekt aussieht wie eine Ente und sich </a:t>
            </a:r>
            <a:r>
              <a:rPr lang="de-DE" sz="1400" dirty="0" err="1"/>
              <a:t>verhält</a:t>
            </a:r>
            <a:r>
              <a:rPr lang="de-DE" sz="1400" dirty="0"/>
              <a:t> wie eine Ente, dann ist </a:t>
            </a:r>
            <a:r>
              <a:rPr lang="de-DE" sz="1400" dirty="0" smtClean="0"/>
              <a:t>es auch </a:t>
            </a:r>
            <a:r>
              <a:rPr lang="de-DE" sz="1400" dirty="0"/>
              <a:t>eine </a:t>
            </a:r>
            <a:r>
              <a:rPr lang="de-DE" sz="1400" dirty="0" smtClean="0"/>
              <a:t>Ente.</a:t>
            </a:r>
          </a:p>
          <a:p>
            <a:pPr marL="0" indent="0">
              <a:buNone/>
            </a:pPr>
            <a:r>
              <a:rPr lang="de-DE" sz="1400" dirty="0" smtClean="0"/>
              <a:t>(Und wenn es nicht aussieht wie eine Ente, dann lässt es sich zur Laufzeit so erweitern, dass es aussieht wie eine Ente.)</a:t>
            </a:r>
            <a:endParaRPr lang="de-DE" dirty="0"/>
          </a:p>
          <a:p>
            <a:endParaRPr lang="de-DE" dirty="0" smtClean="0"/>
          </a:p>
          <a:p>
            <a:endParaRPr lang="de-DE" dirty="0"/>
          </a:p>
        </p:txBody>
      </p:sp>
      <p:sp>
        <p:nvSpPr>
          <p:cNvPr id="3" name="Titel 2"/>
          <p:cNvSpPr>
            <a:spLocks noGrp="1"/>
          </p:cNvSpPr>
          <p:nvPr>
            <p:ph type="title"/>
          </p:nvPr>
        </p:nvSpPr>
        <p:spPr/>
        <p:txBody>
          <a:bodyPr/>
          <a:lstStyle/>
          <a:p>
            <a:r>
              <a:rPr lang="de-DE" dirty="0" smtClean="0"/>
              <a:t>Duck </a:t>
            </a:r>
            <a:r>
              <a:rPr lang="de-DE" dirty="0" err="1" smtClean="0"/>
              <a:t>Typing</a:t>
            </a:r>
            <a:endParaRPr lang="de-DE" dirty="0"/>
          </a:p>
        </p:txBody>
      </p:sp>
    </p:spTree>
    <p:extLst>
      <p:ext uri="{BB962C8B-B14F-4D97-AF65-F5344CB8AC3E}">
        <p14:creationId xmlns:p14="http://schemas.microsoft.com/office/powerpoint/2010/main" val="54535347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solidFill>
                  <a:srgbClr val="FFFFFF"/>
                </a:solidFill>
                <a:highlight>
                  <a:srgbClr val="272822"/>
                </a:highlight>
              </a:rPr>
              <a:t>// hier noch mal der Code</a:t>
            </a:r>
            <a:endParaRPr lang="de-DE" dirty="0">
              <a:solidFill>
                <a:srgbClr val="FFFFFF"/>
              </a:solidFill>
              <a:highlight>
                <a:srgbClr val="272822"/>
              </a:highlight>
            </a:endParaRP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err="1" smtClean="0"/>
              <a:t>Rectangle</a:t>
            </a:r>
            <a:r>
              <a:rPr lang="de-DE" dirty="0"/>
              <a:t> </a:t>
            </a:r>
          </a:p>
        </p:txBody>
      </p:sp>
    </p:spTree>
    <p:extLst>
      <p:ext uri="{BB962C8B-B14F-4D97-AF65-F5344CB8AC3E}">
        <p14:creationId xmlns:p14="http://schemas.microsoft.com/office/powerpoint/2010/main" val="379960938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zwei Rechtecke erzeugen</a:t>
            </a:r>
          </a:p>
          <a:p>
            <a:r>
              <a:rPr lang="de-DE" dirty="0" err="1"/>
              <a:t>var</a:t>
            </a:r>
            <a:r>
              <a:rPr lang="de-DE" dirty="0"/>
              <a:t> </a:t>
            </a:r>
            <a:r>
              <a:rPr lang="de-DE" dirty="0" err="1"/>
              <a:t>firstRectangle</a:t>
            </a:r>
            <a:r>
              <a:rPr lang="de-DE" dirty="0"/>
              <a:t> = </a:t>
            </a:r>
            <a:r>
              <a:rPr lang="de-DE" dirty="0" err="1"/>
              <a:t>new</a:t>
            </a:r>
            <a:r>
              <a:rPr lang="de-DE" dirty="0"/>
              <a:t> </a:t>
            </a:r>
            <a:r>
              <a:rPr lang="de-DE" dirty="0" err="1"/>
              <a:t>Rectangle</a:t>
            </a:r>
            <a:r>
              <a:rPr lang="de-DE" dirty="0"/>
              <a:t>(5, 5); </a:t>
            </a:r>
          </a:p>
          <a:p>
            <a:r>
              <a:rPr lang="de-DE" dirty="0" err="1"/>
              <a:t>var</a:t>
            </a:r>
            <a:r>
              <a:rPr lang="de-DE" dirty="0"/>
              <a:t> </a:t>
            </a:r>
            <a:r>
              <a:rPr lang="de-DE" dirty="0" err="1"/>
              <a:t>secondRectangle</a:t>
            </a:r>
            <a:r>
              <a:rPr lang="de-DE" dirty="0"/>
              <a:t> = </a:t>
            </a:r>
            <a:r>
              <a:rPr lang="de-DE" dirty="0" err="1"/>
              <a:t>new</a:t>
            </a:r>
            <a:r>
              <a:rPr lang="de-DE" dirty="0"/>
              <a:t> </a:t>
            </a:r>
            <a:r>
              <a:rPr lang="de-DE" dirty="0" err="1"/>
              <a:t>Rectangle</a:t>
            </a:r>
            <a:r>
              <a:rPr lang="de-DE" dirty="0"/>
              <a:t>(10,10);</a:t>
            </a:r>
          </a:p>
          <a:p>
            <a:endParaRPr lang="de-DE" dirty="0"/>
          </a:p>
          <a:p>
            <a:r>
              <a:rPr lang="de-DE" dirty="0"/>
              <a:t>// den Prototypen _aller_ Rechtecke erweitern</a:t>
            </a:r>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p>
          <a:p>
            <a:endParaRPr lang="de-DE" dirty="0"/>
          </a:p>
        </p:txBody>
      </p:sp>
      <p:sp>
        <p:nvSpPr>
          <p:cNvPr id="3" name="Titel 2"/>
          <p:cNvSpPr>
            <a:spLocks noGrp="1"/>
          </p:cNvSpPr>
          <p:nvPr>
            <p:ph type="title"/>
          </p:nvPr>
        </p:nvSpPr>
        <p:spPr/>
        <p:txBody>
          <a:bodyPr/>
          <a:lstStyle/>
          <a:p>
            <a:r>
              <a:rPr lang="de-DE" dirty="0" smtClean="0"/>
              <a:t>Prototype erweitern</a:t>
            </a:r>
            <a:endParaRPr lang="de-DE" dirty="0"/>
          </a:p>
        </p:txBody>
      </p:sp>
    </p:spTree>
    <p:extLst>
      <p:ext uri="{BB962C8B-B14F-4D97-AF65-F5344CB8AC3E}">
        <p14:creationId xmlns:p14="http://schemas.microsoft.com/office/powerpoint/2010/main" val="200420244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endParaRPr lang="de-DE" dirty="0" smtClean="0"/>
          </a:p>
          <a:p>
            <a:r>
              <a:rPr lang="de-DE" dirty="0" err="1" smtClean="0"/>
              <a:t>firstRectangle.hasOwnProperty</a:t>
            </a:r>
            <a:r>
              <a:rPr lang="de-DE" dirty="0" smtClean="0"/>
              <a:t>(</a:t>
            </a:r>
            <a:r>
              <a:rPr lang="de-DE" dirty="0"/>
              <a:t>"</a:t>
            </a:r>
            <a:r>
              <a:rPr lang="de-DE" dirty="0" err="1" smtClean="0"/>
              <a:t>color</a:t>
            </a:r>
            <a:r>
              <a:rPr lang="de-DE" dirty="0"/>
              <a:t>"</a:t>
            </a:r>
            <a:r>
              <a:rPr lang="de-DE" dirty="0" smtClean="0"/>
              <a:t>); // false</a:t>
            </a:r>
            <a:endParaRPr lang="de-DE" dirty="0"/>
          </a:p>
          <a:p>
            <a:endParaRPr lang="de-DE" dirty="0"/>
          </a:p>
        </p:txBody>
      </p:sp>
      <p:sp>
        <p:nvSpPr>
          <p:cNvPr id="3" name="Titel 2"/>
          <p:cNvSpPr>
            <a:spLocks noGrp="1"/>
          </p:cNvSpPr>
          <p:nvPr>
            <p:ph type="title"/>
          </p:nvPr>
        </p:nvSpPr>
        <p:spPr/>
        <p:txBody>
          <a:bodyPr/>
          <a:lstStyle/>
          <a:p>
            <a:r>
              <a:rPr lang="de-DE" dirty="0" smtClean="0"/>
              <a:t>Reflexion</a:t>
            </a:r>
            <a:endParaRPr lang="de-DE" dirty="0"/>
          </a:p>
        </p:txBody>
      </p:sp>
    </p:spTree>
    <p:extLst>
      <p:ext uri="{BB962C8B-B14F-4D97-AF65-F5344CB8AC3E}">
        <p14:creationId xmlns:p14="http://schemas.microsoft.com/office/powerpoint/2010/main" val="336039312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Rectangle.prototype.color</a:t>
            </a:r>
            <a:r>
              <a:rPr lang="de-DE" dirty="0"/>
              <a:t> = "</a:t>
            </a:r>
            <a:r>
              <a:rPr lang="de-DE" dirty="0" err="1" smtClean="0"/>
              <a:t>blue</a:t>
            </a:r>
            <a:r>
              <a:rPr lang="de-DE" dirty="0" smtClean="0"/>
              <a:t>“;</a:t>
            </a:r>
          </a:p>
          <a:p>
            <a:r>
              <a:rPr lang="de-DE" dirty="0" err="1"/>
              <a:t>firstRectangle.color</a:t>
            </a:r>
            <a:r>
              <a:rPr lang="de-DE" dirty="0"/>
              <a:t> = "</a:t>
            </a:r>
            <a:r>
              <a:rPr lang="de-DE" dirty="0" err="1" smtClean="0"/>
              <a:t>red</a:t>
            </a:r>
            <a:r>
              <a:rPr lang="de-DE" dirty="0" smtClean="0"/>
              <a:t>“;</a:t>
            </a:r>
          </a:p>
          <a:p>
            <a:r>
              <a:rPr lang="de-DE" dirty="0" err="1" smtClean="0"/>
              <a:t>firstRectangle.color</a:t>
            </a:r>
            <a:r>
              <a:rPr lang="de-DE" dirty="0" smtClean="0"/>
              <a:t>; // </a:t>
            </a:r>
            <a:r>
              <a:rPr lang="de-DE" dirty="0" err="1" smtClean="0"/>
              <a:t>red</a:t>
            </a:r>
            <a:r>
              <a:rPr lang="de-DE" dirty="0" smtClean="0"/>
              <a:t> </a:t>
            </a:r>
            <a:endParaRPr lang="de-DE" dirty="0"/>
          </a:p>
          <a:p>
            <a:endParaRPr lang="de-DE" dirty="0"/>
          </a:p>
          <a:p>
            <a:r>
              <a:rPr lang="de-DE" dirty="0" err="1"/>
              <a:t>delete</a:t>
            </a:r>
            <a:r>
              <a:rPr lang="de-DE" dirty="0"/>
              <a:t> </a:t>
            </a:r>
            <a:r>
              <a:rPr lang="de-DE" dirty="0" err="1" smtClean="0"/>
              <a:t>firstRectangle.color</a:t>
            </a:r>
            <a:r>
              <a:rPr lang="de-DE" dirty="0" smtClean="0"/>
              <a:t>; // true</a:t>
            </a:r>
          </a:p>
          <a:p>
            <a:r>
              <a:rPr lang="de-DE" dirty="0" err="1" smtClean="0"/>
              <a:t>firstRectangle.color</a:t>
            </a:r>
            <a:r>
              <a:rPr lang="de-DE" dirty="0" smtClean="0"/>
              <a:t>; // </a:t>
            </a:r>
            <a:r>
              <a:rPr lang="de-DE" dirty="0" err="1" smtClean="0"/>
              <a:t>blue</a:t>
            </a:r>
            <a:endParaRPr lang="de-DE" dirty="0" smtClean="0"/>
          </a:p>
          <a:p>
            <a:endParaRPr lang="de-DE" dirty="0"/>
          </a:p>
          <a:p>
            <a:endParaRPr lang="de-DE" dirty="0" err="1" smtClean="0"/>
          </a:p>
        </p:txBody>
      </p:sp>
      <p:sp>
        <p:nvSpPr>
          <p:cNvPr id="3" name="Titel 2"/>
          <p:cNvSpPr>
            <a:spLocks noGrp="1"/>
          </p:cNvSpPr>
          <p:nvPr>
            <p:ph type="title"/>
          </p:nvPr>
        </p:nvSpPr>
        <p:spPr/>
        <p:txBody>
          <a:bodyPr/>
          <a:lstStyle/>
          <a:p>
            <a:r>
              <a:rPr lang="de-DE" dirty="0" smtClean="0"/>
              <a:t>Eigenschaften löschen, </a:t>
            </a:r>
            <a:r>
              <a:rPr lang="de-DE" dirty="0" err="1" smtClean="0"/>
              <a:t>Chaining</a:t>
            </a:r>
            <a:endParaRPr lang="de-DE" dirty="0"/>
          </a:p>
        </p:txBody>
      </p:sp>
    </p:spTree>
    <p:extLst>
      <p:ext uri="{BB962C8B-B14F-4D97-AF65-F5344CB8AC3E}">
        <p14:creationId xmlns:p14="http://schemas.microsoft.com/office/powerpoint/2010/main" val="28318695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Konstruktor-Referenz</a:t>
            </a:r>
          </a:p>
          <a:p>
            <a:r>
              <a:rPr lang="de-DE" dirty="0" err="1" smtClean="0"/>
              <a:t>var</a:t>
            </a:r>
            <a:r>
              <a:rPr lang="de-DE" dirty="0" smtClean="0"/>
              <a:t> </a:t>
            </a:r>
            <a:r>
              <a:rPr lang="de-DE" dirty="0" err="1"/>
              <a:t>firstRectangle</a:t>
            </a:r>
            <a:r>
              <a:rPr lang="de-DE" dirty="0"/>
              <a:t> = </a:t>
            </a:r>
            <a:r>
              <a:rPr lang="de-DE" dirty="0" err="1"/>
              <a:t>new</a:t>
            </a:r>
            <a:r>
              <a:rPr lang="de-DE" dirty="0"/>
              <a:t> </a:t>
            </a:r>
            <a:r>
              <a:rPr lang="de-DE" dirty="0" err="1"/>
              <a:t>Rectangle</a:t>
            </a:r>
            <a:r>
              <a:rPr lang="de-DE" dirty="0"/>
              <a:t>(4, 4)</a:t>
            </a:r>
            <a:r>
              <a:rPr lang="de-DE" dirty="0" smtClean="0"/>
              <a:t>;</a:t>
            </a:r>
          </a:p>
          <a:p>
            <a:r>
              <a:rPr lang="de-DE" dirty="0" err="1" smtClean="0"/>
              <a:t>firstRectangle.constructor.name</a:t>
            </a:r>
            <a:r>
              <a:rPr lang="de-DE" dirty="0" smtClean="0"/>
              <a:t>; // </a:t>
            </a:r>
            <a:r>
              <a:rPr lang="de-DE" dirty="0" err="1" smtClean="0"/>
              <a:t>Rectangle</a:t>
            </a:r>
            <a:endParaRPr lang="de-DE" dirty="0"/>
          </a:p>
          <a:p>
            <a:r>
              <a:rPr lang="de-DE" dirty="0" err="1"/>
              <a:t>var</a:t>
            </a:r>
            <a:r>
              <a:rPr lang="de-DE" dirty="0"/>
              <a:t> </a:t>
            </a:r>
            <a:r>
              <a:rPr lang="de-DE" dirty="0" err="1"/>
              <a:t>secondRectangle</a:t>
            </a:r>
            <a:r>
              <a:rPr lang="de-DE" dirty="0"/>
              <a:t> = </a:t>
            </a:r>
            <a:r>
              <a:rPr lang="de-DE" dirty="0" err="1"/>
              <a:t>new</a:t>
            </a:r>
            <a:r>
              <a:rPr lang="de-DE" dirty="0"/>
              <a:t> </a:t>
            </a:r>
            <a:r>
              <a:rPr lang="de-DE" dirty="0" err="1" smtClean="0"/>
              <a:t>firstRectangle.constructor</a:t>
            </a:r>
            <a:r>
              <a:rPr lang="de-DE" dirty="0" smtClean="0"/>
              <a:t>(5, 5);</a:t>
            </a:r>
            <a:endParaRPr lang="de-DE" dirty="0"/>
          </a:p>
          <a:p>
            <a:endParaRPr lang="de-DE" dirty="0" smtClean="0"/>
          </a:p>
          <a:p>
            <a:r>
              <a:rPr lang="de-DE" dirty="0" smtClean="0"/>
              <a:t>// Prototype-Referenz</a:t>
            </a:r>
          </a:p>
          <a:p>
            <a:r>
              <a:rPr lang="de-DE" dirty="0" err="1" smtClean="0"/>
              <a:t>firstRectangle</a:t>
            </a:r>
            <a:r>
              <a:rPr lang="de-DE" dirty="0"/>
              <a:t>.</a:t>
            </a:r>
            <a:r>
              <a:rPr lang="de-DE" dirty="0" smtClean="0"/>
              <a:t>__</a:t>
            </a:r>
            <a:r>
              <a:rPr lang="de-DE" dirty="0" err="1" smtClean="0"/>
              <a:t>proto</a:t>
            </a:r>
            <a:r>
              <a:rPr lang="de-DE" dirty="0" smtClean="0"/>
              <a:t>__ == </a:t>
            </a:r>
            <a:r>
              <a:rPr lang="de-DE" dirty="0" err="1" smtClean="0"/>
              <a:t>Rectangle.prototype</a:t>
            </a:r>
            <a:r>
              <a:rPr lang="de-DE" dirty="0" smtClean="0"/>
              <a:t> // </a:t>
            </a:r>
            <a:r>
              <a:rPr lang="de-DE" dirty="0" err="1" smtClean="0"/>
              <a:t>deprecated</a:t>
            </a:r>
            <a:r>
              <a:rPr lang="de-DE" dirty="0" smtClean="0"/>
              <a:t>, nicht ES3</a:t>
            </a:r>
          </a:p>
          <a:p>
            <a:r>
              <a:rPr lang="de-DE" dirty="0" err="1" smtClean="0"/>
              <a:t>firstRectangle.constructor.prototype</a:t>
            </a:r>
            <a:r>
              <a:rPr lang="de-DE" dirty="0" smtClean="0"/>
              <a:t> == </a:t>
            </a:r>
            <a:r>
              <a:rPr lang="de-DE" dirty="0" err="1" smtClean="0"/>
              <a:t>Rectangle.prototype</a:t>
            </a:r>
            <a:r>
              <a:rPr lang="de-DE" dirty="0" smtClean="0"/>
              <a:t> // ES3</a:t>
            </a:r>
            <a:endParaRPr lang="de-DE" dirty="0"/>
          </a:p>
        </p:txBody>
      </p:sp>
      <p:sp>
        <p:nvSpPr>
          <p:cNvPr id="3" name="Titel 2"/>
          <p:cNvSpPr>
            <a:spLocks noGrp="1"/>
          </p:cNvSpPr>
          <p:nvPr>
            <p:ph type="title"/>
          </p:nvPr>
        </p:nvSpPr>
        <p:spPr/>
        <p:txBody>
          <a:bodyPr/>
          <a:lstStyle/>
          <a:p>
            <a:r>
              <a:rPr lang="de-DE" dirty="0" smtClean="0"/>
              <a:t>Konstruktor- &amp; </a:t>
            </a:r>
            <a:r>
              <a:rPr lang="de-DE" dirty="0" err="1" smtClean="0"/>
              <a:t>Protoype</a:t>
            </a:r>
            <a:r>
              <a:rPr lang="de-DE" dirty="0" smtClean="0"/>
              <a:t>-Referenz</a:t>
            </a:r>
            <a:endParaRPr lang="de-DE" dirty="0"/>
          </a:p>
        </p:txBody>
      </p:sp>
    </p:spTree>
    <p:extLst>
      <p:ext uri="{BB962C8B-B14F-4D97-AF65-F5344CB8AC3E}">
        <p14:creationId xmlns:p14="http://schemas.microsoft.com/office/powerpoint/2010/main" val="2899582747"/>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3486900362"/>
              </p:ext>
            </p:extLst>
          </p:nvPr>
        </p:nvGraphicFramePr>
        <p:xfrm>
          <a:off x="252413" y="1600200"/>
          <a:ext cx="8496300" cy="2966720"/>
        </p:xfrm>
        <a:graphic>
          <a:graphicData uri="http://schemas.openxmlformats.org/drawingml/2006/table">
            <a:tbl>
              <a:tblPr firstRow="1" bandRow="1">
                <a:tableStyleId>{69C7853C-536D-4A76-A0AE-DD22124D55A5}</a:tableStyleId>
              </a:tblPr>
              <a:tblGrid>
                <a:gridCol w="2832100"/>
                <a:gridCol w="2832100"/>
                <a:gridCol w="2832100"/>
              </a:tblGrid>
              <a:tr h="370840">
                <a:tc>
                  <a:txBody>
                    <a:bodyPr/>
                    <a:lstStyle/>
                    <a:p>
                      <a:pPr>
                        <a:lnSpc>
                          <a:spcPts val="1000"/>
                        </a:lnSpc>
                        <a:spcBef>
                          <a:spcPts val="200"/>
                        </a:spcBef>
                        <a:spcAft>
                          <a:spcPts val="200"/>
                        </a:spcAft>
                      </a:pPr>
                      <a:r>
                        <a:rPr lang="de-DE" sz="1500" b="1" dirty="0">
                          <a:effectLst/>
                          <a:latin typeface="Myriad Pro"/>
                          <a:ea typeface="Times New Roman"/>
                          <a:cs typeface="Times New Roman"/>
                        </a:rPr>
                        <a:t>variable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Variable.constructor.name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typeof variable</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42</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Number</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number</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true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 „world“}</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[„eins“, „zwei“]</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Array</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dirty="0" err="1" smtClean="0">
                          <a:effectLst/>
                          <a:latin typeface="Myriad Pro"/>
                          <a:ea typeface="Times New Roman"/>
                          <a:cs typeface="Times New Roman"/>
                        </a:rPr>
                        <a:t>function</a:t>
                      </a:r>
                      <a:r>
                        <a:rPr lang="de-DE" sz="1500" dirty="0" smtClean="0">
                          <a:effectLst/>
                          <a:latin typeface="Myriad Pro"/>
                          <a:ea typeface="Times New Roman"/>
                          <a:cs typeface="Times New Roman"/>
                        </a:rPr>
                        <a:t> </a:t>
                      </a:r>
                      <a:r>
                        <a:rPr lang="de-DE" sz="1500" dirty="0">
                          <a:effectLst/>
                          <a:latin typeface="Myriad Pro"/>
                          <a:ea typeface="Times New Roman"/>
                          <a:cs typeface="Times New Roman"/>
                        </a:rPr>
                        <a:t>() {}</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new Rectangle()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Rectangle</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object</a:t>
                      </a:r>
                      <a:endParaRPr lang="de-DE" sz="1500" dirty="0">
                        <a:effectLst/>
                        <a:latin typeface="Myriad Pro"/>
                        <a:ea typeface="Times New Roman"/>
                        <a:cs typeface="Times New Roman"/>
                      </a:endParaRPr>
                    </a:p>
                  </a:txBody>
                  <a:tcPr marL="50592" marR="50592" marT="50800" marB="50800"/>
                </a:tc>
              </a:tr>
            </a:tbl>
          </a:graphicData>
        </a:graphic>
      </p:graphicFrame>
      <p:sp>
        <p:nvSpPr>
          <p:cNvPr id="4" name="Titel 3"/>
          <p:cNvSpPr>
            <a:spLocks noGrp="1"/>
          </p:cNvSpPr>
          <p:nvPr>
            <p:ph type="title"/>
          </p:nvPr>
        </p:nvSpPr>
        <p:spPr/>
        <p:txBody>
          <a:bodyPr/>
          <a:lstStyle/>
          <a:p>
            <a:r>
              <a:rPr lang="de-DE" dirty="0" err="1" smtClean="0"/>
              <a:t>Typeof</a:t>
            </a:r>
            <a:r>
              <a:rPr lang="de-DE" dirty="0"/>
              <a:t> </a:t>
            </a:r>
            <a:r>
              <a:rPr lang="de-DE" dirty="0" smtClean="0"/>
              <a:t>und </a:t>
            </a:r>
            <a:r>
              <a:rPr lang="de-DE" dirty="0" err="1" smtClean="0"/>
              <a:t>Constructor.name</a:t>
            </a:r>
            <a:endParaRPr lang="de-DE" dirty="0"/>
          </a:p>
        </p:txBody>
      </p:sp>
    </p:spTree>
    <p:extLst>
      <p:ext uri="{BB962C8B-B14F-4D97-AF65-F5344CB8AC3E}">
        <p14:creationId xmlns:p14="http://schemas.microsoft.com/office/powerpoint/2010/main" val="309904372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smtClean="0">
                <a:solidFill>
                  <a:srgbClr val="FFFFFF"/>
                </a:solidFill>
                <a:latin typeface="Consolas"/>
                <a:cs typeface="Consolas"/>
              </a:rPr>
              <a:t>Task</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Erstelle einen Konstruktor für Liste von Tasks, genannt </a:t>
            </a:r>
            <a:r>
              <a:rPr lang="de-DE" dirty="0" err="1" smtClean="0">
                <a:solidFill>
                  <a:srgbClr val="FFFFFF"/>
                </a:solidFill>
                <a:latin typeface="Consolas"/>
                <a:cs typeface="Consolas"/>
              </a:rPr>
              <a:t>TaskList</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Sortiere diese </a:t>
            </a:r>
            <a:r>
              <a:rPr lang="de-DE" dirty="0">
                <a:solidFill>
                  <a:srgbClr val="FFFFFF"/>
                </a:solidFill>
              </a:rPr>
              <a:t>Liste </a:t>
            </a:r>
            <a:r>
              <a:rPr lang="de-DE" dirty="0" smtClean="0">
                <a:solidFill>
                  <a:srgbClr val="FFFFFF"/>
                </a:solidFill>
              </a:rPr>
              <a:t>über eine Methode </a:t>
            </a:r>
            <a:r>
              <a:rPr lang="de-DE" dirty="0" err="1" smtClean="0">
                <a:solidFill>
                  <a:srgbClr val="FFFFFF"/>
                </a:solidFill>
                <a:latin typeface="Consolas"/>
                <a:cs typeface="Consolas"/>
              </a:rPr>
              <a:t>sort</a:t>
            </a:r>
            <a:r>
              <a:rPr lang="de-DE" dirty="0" smtClean="0">
                <a:solidFill>
                  <a:srgbClr val="FFFFFF"/>
                </a:solidFill>
              </a:rPr>
              <a:t>.</a:t>
            </a:r>
          </a:p>
          <a:p>
            <a:pPr marL="0" indent="0">
              <a:buNone/>
            </a:pPr>
            <a:endParaRPr lang="de-DE" dirty="0" smtClean="0">
              <a:solidFill>
                <a:srgbClr val="FFFFFF"/>
              </a:solidFill>
            </a:endParaRPr>
          </a:p>
          <a:p>
            <a:pPr marL="0" indent="0">
              <a:buNone/>
            </a:pPr>
            <a:r>
              <a:rPr lang="de-DE" dirty="0" smtClean="0">
                <a:solidFill>
                  <a:srgbClr val="FFFFFF"/>
                </a:solidFill>
              </a:rPr>
              <a:t>Pro-Tipp: Es ist leichter, dies „testgetrieben“ zu entwickeln ;-)</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#6 -  Task und Taskliste</a:t>
            </a:r>
            <a:endParaRPr lang="de-DE" dirty="0">
              <a:solidFill>
                <a:srgbClr val="FFFFFF"/>
              </a:solidFill>
            </a:endParaRPr>
          </a:p>
        </p:txBody>
      </p:sp>
    </p:spTree>
    <p:extLst>
      <p:ext uri="{BB962C8B-B14F-4D97-AF65-F5344CB8AC3E}">
        <p14:creationId xmlns:p14="http://schemas.microsoft.com/office/powerpoint/2010/main" val="15075604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Aber verschiedene Objekterzeugungsmuster sind anwendbar, um auch „Vererbung“ zu implementieren.</a:t>
            </a:r>
          </a:p>
          <a:p>
            <a:pPr marL="0" indent="0">
              <a:buNone/>
            </a:pPr>
            <a:endParaRPr lang="de-DE" dirty="0" smtClean="0"/>
          </a:p>
        </p:txBody>
      </p:sp>
      <p:sp>
        <p:nvSpPr>
          <p:cNvPr id="3" name="Titel 2"/>
          <p:cNvSpPr>
            <a:spLocks noGrp="1"/>
          </p:cNvSpPr>
          <p:nvPr>
            <p:ph type="title"/>
          </p:nvPr>
        </p:nvSpPr>
        <p:spPr/>
        <p:txBody>
          <a:bodyPr/>
          <a:lstStyle/>
          <a:p>
            <a:r>
              <a:rPr lang="de-DE" dirty="0" err="1" smtClean="0"/>
              <a:t>Objekerzeugungsmuster</a:t>
            </a:r>
            <a:endParaRPr lang="de-DE" dirty="0"/>
          </a:p>
        </p:txBody>
      </p:sp>
    </p:spTree>
    <p:extLst>
      <p:ext uri="{BB962C8B-B14F-4D97-AF65-F5344CB8AC3E}">
        <p14:creationId xmlns:p14="http://schemas.microsoft.com/office/powerpoint/2010/main" val="150853221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 destination = destination || {};</a:t>
            </a:r>
          </a:p>
          <a:p>
            <a:r>
              <a:rPr lang="en-US" dirty="0"/>
              <a:t>    for (</a:t>
            </a:r>
            <a:r>
              <a:rPr lang="en-US" dirty="0" err="1"/>
              <a:t>var</a:t>
            </a:r>
            <a:r>
              <a:rPr lang="en-US" dirty="0"/>
              <a:t> </a:t>
            </a:r>
            <a:r>
              <a:rPr lang="en-US" dirty="0" err="1"/>
              <a:t>i</a:t>
            </a:r>
            <a:r>
              <a:rPr lang="en-US" dirty="0"/>
              <a:t> in source) {</a:t>
            </a:r>
          </a:p>
          <a:p>
            <a:r>
              <a:rPr lang="en-US" dirty="0"/>
              <a:t>        if (</a:t>
            </a:r>
            <a:r>
              <a:rPr lang="en-US" dirty="0" err="1"/>
              <a:t>source.hasOwnProperty</a:t>
            </a:r>
            <a:r>
              <a:rPr lang="en-US" dirty="0"/>
              <a:t>(</a:t>
            </a:r>
            <a:r>
              <a:rPr lang="en-US" dirty="0" err="1"/>
              <a:t>i</a:t>
            </a:r>
            <a:r>
              <a:rPr lang="en-US" dirty="0"/>
              <a:t>)) {</a:t>
            </a:r>
          </a:p>
          <a:p>
            <a:r>
              <a:rPr lang="en-US" dirty="0"/>
              <a:t>            destination[</a:t>
            </a:r>
            <a:r>
              <a:rPr lang="en-US" dirty="0" err="1"/>
              <a:t>i</a:t>
            </a:r>
            <a:r>
              <a:rPr lang="en-US" dirty="0"/>
              <a:t>] = source[</a:t>
            </a:r>
            <a:r>
              <a:rPr lang="en-US" dirty="0" err="1"/>
              <a:t>i</a:t>
            </a:r>
            <a:r>
              <a:rPr lang="en-US" dirty="0"/>
              <a:t>];</a:t>
            </a:r>
          </a:p>
          <a:p>
            <a:r>
              <a:rPr lang="en-US" dirty="0"/>
              <a:t>        }</a:t>
            </a:r>
          </a:p>
          <a:p>
            <a:r>
              <a:rPr lang="en-US" dirty="0"/>
              <a:t>        </a:t>
            </a:r>
          </a:p>
          <a:p>
            <a:r>
              <a:rPr lang="en-US" dirty="0"/>
              <a:t>    }</a:t>
            </a:r>
          </a:p>
          <a:p>
            <a:r>
              <a:rPr lang="en-US" dirty="0"/>
              <a:t>    return destination;</a:t>
            </a:r>
          </a:p>
          <a:p>
            <a:r>
              <a:rPr lang="en-US" dirty="0"/>
              <a:t>}</a:t>
            </a:r>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31477826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193448717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kiwi</a:t>
            </a:r>
            <a:r>
              <a:rPr lang="de-DE" dirty="0"/>
              <a:t> = {</a:t>
            </a:r>
          </a:p>
          <a:p>
            <a:r>
              <a:rPr lang="de-DE" dirty="0"/>
              <a:t>    </a:t>
            </a:r>
            <a:r>
              <a:rPr lang="de-DE" dirty="0" err="1"/>
              <a:t>walk</a:t>
            </a:r>
            <a:r>
              <a:rPr lang="de-DE" dirty="0"/>
              <a:t>: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walking</a:t>
            </a:r>
            <a:r>
              <a:rPr lang="de-DE" dirty="0"/>
              <a:t>");</a:t>
            </a:r>
          </a:p>
          <a:p>
            <a:r>
              <a:rPr lang="de-DE" dirty="0"/>
              <a:t>    }</a:t>
            </a:r>
          </a:p>
          <a:p>
            <a:r>
              <a:rPr lang="de-DE" dirty="0"/>
              <a:t>}</a:t>
            </a:r>
          </a:p>
          <a:p>
            <a:endParaRPr lang="de-DE" dirty="0"/>
          </a:p>
          <a:p>
            <a:r>
              <a:rPr lang="de-DE" dirty="0" err="1"/>
              <a:t>var</a:t>
            </a:r>
            <a:r>
              <a:rPr lang="de-DE" dirty="0"/>
              <a:t> duck = </a:t>
            </a:r>
            <a:r>
              <a:rPr lang="de-DE" dirty="0" err="1"/>
              <a:t>copy</a:t>
            </a:r>
            <a:r>
              <a:rPr lang="de-DE" dirty="0"/>
              <a:t>(</a:t>
            </a:r>
            <a:r>
              <a:rPr lang="de-DE" dirty="0" err="1"/>
              <a:t>kiwi</a:t>
            </a:r>
            <a:r>
              <a:rPr lang="de-DE" dirty="0"/>
              <a:t>);</a:t>
            </a:r>
          </a:p>
          <a:p>
            <a:r>
              <a:rPr lang="de-DE" dirty="0" err="1"/>
              <a:t>duck.fly</a:t>
            </a:r>
            <a:r>
              <a:rPr lang="de-DE" dirty="0"/>
              <a:t> =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flying</a:t>
            </a:r>
            <a:r>
              <a:rPr lang="de-DE" dirty="0"/>
              <a:t>");</a:t>
            </a:r>
          </a:p>
          <a:p>
            <a:r>
              <a:rPr lang="de-DE" dirty="0"/>
              <a:t>}</a:t>
            </a:r>
          </a:p>
          <a:p>
            <a:endParaRPr lang="de-DE" dirty="0"/>
          </a:p>
          <a:p>
            <a:r>
              <a:rPr lang="de-DE" dirty="0" err="1"/>
              <a:t>duck.walk</a:t>
            </a:r>
            <a:r>
              <a:rPr lang="de-DE" dirty="0"/>
              <a:t>(); // </a:t>
            </a:r>
            <a:r>
              <a:rPr lang="de-DE" dirty="0" err="1"/>
              <a:t>walking</a:t>
            </a:r>
            <a:endParaRPr lang="de-DE" dirty="0"/>
          </a:p>
          <a:p>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14560956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a:t>function </a:t>
            </a:r>
            <a:r>
              <a:rPr lang="en-US" dirty="0" err="1"/>
              <a:t>mixin</a:t>
            </a:r>
            <a:r>
              <a:rPr lang="en-US" dirty="0"/>
              <a:t>() {</a:t>
            </a:r>
          </a:p>
          <a:p>
            <a:r>
              <a:rPr lang="en-US" dirty="0"/>
              <a:t>    child = {};</a:t>
            </a:r>
          </a:p>
          <a:p>
            <a:r>
              <a:rPr lang="en-US" dirty="0"/>
              <a:t>    for (</a:t>
            </a:r>
            <a:r>
              <a:rPr lang="en-US" dirty="0" err="1"/>
              <a:t>var</a:t>
            </a:r>
            <a:r>
              <a:rPr lang="en-US" dirty="0"/>
              <a:t> </a:t>
            </a:r>
            <a:r>
              <a:rPr lang="en-US" dirty="0" err="1"/>
              <a:t>arg</a:t>
            </a:r>
            <a:r>
              <a:rPr lang="en-US" dirty="0"/>
              <a:t> = 0; </a:t>
            </a:r>
            <a:r>
              <a:rPr lang="en-US" dirty="0" err="1"/>
              <a:t>arg</a:t>
            </a:r>
            <a:r>
              <a:rPr lang="en-US" dirty="0"/>
              <a:t> &lt; </a:t>
            </a:r>
            <a:r>
              <a:rPr lang="en-US" dirty="0" err="1"/>
              <a:t>arguments.length</a:t>
            </a:r>
            <a:r>
              <a:rPr lang="en-US" dirty="0"/>
              <a:t>; </a:t>
            </a:r>
            <a:r>
              <a:rPr lang="en-US" dirty="0" err="1"/>
              <a:t>arg</a:t>
            </a:r>
            <a:r>
              <a:rPr lang="en-US" dirty="0"/>
              <a:t> ++) {</a:t>
            </a:r>
          </a:p>
          <a:p>
            <a:r>
              <a:rPr lang="en-US" dirty="0"/>
              <a:t>        for (</a:t>
            </a:r>
            <a:r>
              <a:rPr lang="en-US" dirty="0" err="1"/>
              <a:t>var</a:t>
            </a:r>
            <a:r>
              <a:rPr lang="en-US" dirty="0"/>
              <a:t> prop in arguments[</a:t>
            </a:r>
            <a:r>
              <a:rPr lang="en-US" dirty="0" err="1"/>
              <a:t>arg</a:t>
            </a:r>
            <a:r>
              <a:rPr lang="en-US" dirty="0"/>
              <a:t>]) {</a:t>
            </a:r>
          </a:p>
          <a:p>
            <a:r>
              <a:rPr lang="en-US" dirty="0"/>
              <a:t>             if (arguments[</a:t>
            </a:r>
            <a:r>
              <a:rPr lang="en-US" dirty="0" err="1"/>
              <a:t>arg</a:t>
            </a:r>
            <a:r>
              <a:rPr lang="en-US" dirty="0"/>
              <a:t>].</a:t>
            </a:r>
            <a:r>
              <a:rPr lang="en-US" dirty="0" err="1"/>
              <a:t>hasOwnProperty</a:t>
            </a:r>
            <a:r>
              <a:rPr lang="en-US" dirty="0"/>
              <a:t>(prop)) {</a:t>
            </a:r>
          </a:p>
          <a:p>
            <a:r>
              <a:rPr lang="en-US" dirty="0"/>
              <a:t>                child[prop] = arguments[</a:t>
            </a:r>
            <a:r>
              <a:rPr lang="en-US" dirty="0" err="1"/>
              <a:t>arg</a:t>
            </a:r>
            <a:r>
              <a:rPr lang="en-US" dirty="0"/>
              <a:t>][prop];</a:t>
            </a:r>
          </a:p>
          <a:p>
            <a:r>
              <a:rPr lang="en-US" dirty="0"/>
              <a:t>             }</a:t>
            </a:r>
          </a:p>
          <a:p>
            <a:r>
              <a:rPr lang="en-US" dirty="0"/>
              <a:t>        }</a:t>
            </a:r>
          </a:p>
          <a:p>
            <a:r>
              <a:rPr lang="en-US" dirty="0"/>
              <a:t>    }</a:t>
            </a:r>
          </a:p>
          <a:p>
            <a:r>
              <a:rPr lang="en-US" dirty="0"/>
              <a:t>    return child;</a:t>
            </a:r>
          </a:p>
          <a:p>
            <a:r>
              <a:rPr lang="en-US" dirty="0"/>
              <a:t>}</a:t>
            </a:r>
          </a:p>
          <a:p>
            <a:endParaRPr lang="de-DE" dirty="0"/>
          </a:p>
        </p:txBody>
      </p:sp>
      <p:sp>
        <p:nvSpPr>
          <p:cNvPr id="3" name="Titel 2"/>
          <p:cNvSpPr>
            <a:spLocks noGrp="1"/>
          </p:cNvSpPr>
          <p:nvPr>
            <p:ph type="title"/>
          </p:nvPr>
        </p:nvSpPr>
        <p:spPr/>
        <p:txBody>
          <a:bodyPr/>
          <a:lstStyle/>
          <a:p>
            <a:r>
              <a:rPr lang="de-DE" dirty="0" err="1" smtClean="0"/>
              <a:t>Mixins</a:t>
            </a:r>
            <a:endParaRPr lang="de-DE" dirty="0"/>
          </a:p>
        </p:txBody>
      </p:sp>
    </p:spTree>
    <p:extLst>
      <p:ext uri="{BB962C8B-B14F-4D97-AF65-F5344CB8AC3E}">
        <p14:creationId xmlns:p14="http://schemas.microsoft.com/office/powerpoint/2010/main" val="379628307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wolpertinger</a:t>
            </a:r>
            <a:r>
              <a:rPr lang="de-DE" dirty="0"/>
              <a:t> = </a:t>
            </a:r>
            <a:r>
              <a:rPr lang="de-DE" dirty="0" err="1"/>
              <a:t>mixin</a:t>
            </a:r>
            <a:r>
              <a:rPr lang="de-DE" dirty="0"/>
              <a:t>(</a:t>
            </a:r>
          </a:p>
          <a:p>
            <a:r>
              <a:rPr lang="de-DE" dirty="0"/>
              <a:t>    {</a:t>
            </a:r>
            <a:r>
              <a:rPr lang="de-DE" dirty="0" err="1"/>
              <a:t>fly</a:t>
            </a:r>
            <a:r>
              <a:rPr lang="de-DE" dirty="0"/>
              <a:t> : </a:t>
            </a:r>
            <a:r>
              <a:rPr lang="de-DE" dirty="0" err="1"/>
              <a:t>function</a:t>
            </a:r>
            <a:r>
              <a:rPr lang="de-DE" dirty="0"/>
              <a:t>() </a:t>
            </a:r>
            <a:r>
              <a:rPr lang="de-DE" dirty="0" smtClean="0"/>
              <a:t>{</a:t>
            </a:r>
            <a:r>
              <a:rPr lang="de-DE" dirty="0" err="1" smtClean="0"/>
              <a:t>console.log</a:t>
            </a:r>
            <a:r>
              <a:rPr lang="de-DE" dirty="0" smtClean="0"/>
              <a:t>(</a:t>
            </a:r>
            <a:r>
              <a:rPr lang="de-DE" dirty="0"/>
              <a:t>"</a:t>
            </a:r>
            <a:r>
              <a:rPr lang="de-DE" dirty="0" err="1"/>
              <a:t>fly</a:t>
            </a:r>
            <a:r>
              <a:rPr lang="de-DE" dirty="0"/>
              <a:t>");}},</a:t>
            </a:r>
          </a:p>
          <a:p>
            <a:r>
              <a:rPr lang="de-DE" dirty="0"/>
              <a:t>    {</a:t>
            </a:r>
            <a:r>
              <a:rPr lang="de-DE" dirty="0" err="1"/>
              <a:t>swim</a:t>
            </a:r>
            <a:r>
              <a:rPr lang="de-DE" dirty="0"/>
              <a:t>: </a:t>
            </a:r>
            <a:r>
              <a:rPr lang="de-DE" dirty="0" err="1"/>
              <a:t>function</a:t>
            </a:r>
            <a:r>
              <a:rPr lang="de-DE" dirty="0"/>
              <a:t>() {</a:t>
            </a:r>
            <a:r>
              <a:rPr lang="de-DE" dirty="0" err="1"/>
              <a:t>console.log</a:t>
            </a:r>
            <a:r>
              <a:rPr lang="de-DE" dirty="0"/>
              <a:t>("</a:t>
            </a:r>
            <a:r>
              <a:rPr lang="de-DE" dirty="0" err="1"/>
              <a:t>swim</a:t>
            </a:r>
            <a:r>
              <a:rPr lang="de-DE" dirty="0"/>
              <a:t>");}},</a:t>
            </a:r>
          </a:p>
          <a:p>
            <a:r>
              <a:rPr lang="de-DE" dirty="0"/>
              <a:t>    {</a:t>
            </a:r>
            <a:r>
              <a:rPr lang="de-DE" dirty="0" err="1"/>
              <a:t>bark</a:t>
            </a:r>
            <a:r>
              <a:rPr lang="de-DE" dirty="0"/>
              <a:t>: </a:t>
            </a:r>
            <a:r>
              <a:rPr lang="de-DE" dirty="0" err="1"/>
              <a:t>function</a:t>
            </a:r>
            <a:r>
              <a:rPr lang="de-DE" dirty="0"/>
              <a:t>() {</a:t>
            </a:r>
            <a:r>
              <a:rPr lang="de-DE" dirty="0" err="1"/>
              <a:t>console.log</a:t>
            </a:r>
            <a:r>
              <a:rPr lang="de-DE" dirty="0"/>
              <a:t>("</a:t>
            </a:r>
            <a:r>
              <a:rPr lang="de-DE" dirty="0" err="1"/>
              <a:t>bark</a:t>
            </a:r>
            <a:r>
              <a:rPr lang="de-DE" dirty="0"/>
              <a:t>");}}</a:t>
            </a:r>
          </a:p>
          <a:p>
            <a:r>
              <a:rPr lang="de-DE" dirty="0"/>
              <a:t>)</a:t>
            </a:r>
          </a:p>
          <a:p>
            <a:endParaRPr lang="de-DE" dirty="0"/>
          </a:p>
          <a:p>
            <a:r>
              <a:rPr lang="de-DE" dirty="0" err="1"/>
              <a:t>wolpertinger.bark</a:t>
            </a:r>
            <a:r>
              <a:rPr lang="de-DE" dirty="0"/>
              <a:t>(); // </a:t>
            </a:r>
            <a:r>
              <a:rPr lang="de-DE" dirty="0" err="1"/>
              <a:t>bark</a:t>
            </a:r>
            <a:endParaRPr lang="de-DE" dirty="0"/>
          </a:p>
          <a:p>
            <a:endParaRPr lang="de-DE" dirty="0"/>
          </a:p>
        </p:txBody>
      </p:sp>
      <p:sp>
        <p:nvSpPr>
          <p:cNvPr id="3" name="Titel 2"/>
          <p:cNvSpPr>
            <a:spLocks noGrp="1"/>
          </p:cNvSpPr>
          <p:nvPr>
            <p:ph type="title"/>
          </p:nvPr>
        </p:nvSpPr>
        <p:spPr/>
        <p:txBody>
          <a:bodyPr>
            <a:normAutofit/>
          </a:bodyPr>
          <a:lstStyle/>
          <a:p>
            <a:r>
              <a:rPr lang="de-DE" dirty="0" err="1" smtClean="0"/>
              <a:t>Mixins</a:t>
            </a:r>
            <a:endParaRPr lang="de-DE" dirty="0"/>
          </a:p>
        </p:txBody>
      </p:sp>
    </p:spTree>
    <p:extLst>
      <p:ext uri="{BB962C8B-B14F-4D97-AF65-F5344CB8AC3E}">
        <p14:creationId xmlns:p14="http://schemas.microsoft.com/office/powerpoint/2010/main" val="224726245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http://</a:t>
            </a:r>
            <a:r>
              <a:rPr lang="de-DE" dirty="0" err="1"/>
              <a:t>api.jquery.com</a:t>
            </a:r>
            <a:r>
              <a:rPr lang="de-DE" dirty="0"/>
              <a:t>/</a:t>
            </a:r>
            <a:r>
              <a:rPr lang="de-DE" dirty="0" err="1"/>
              <a:t>jQuery.extend</a:t>
            </a:r>
            <a:r>
              <a:rPr lang="de-DE" dirty="0" smtClean="0"/>
              <a:t>/</a:t>
            </a:r>
          </a:p>
          <a:p>
            <a:r>
              <a:rPr lang="de-DE" dirty="0"/>
              <a:t>// </a:t>
            </a:r>
            <a:r>
              <a:rPr lang="de-DE" dirty="0" err="1"/>
              <a:t>Merge</a:t>
            </a:r>
            <a:r>
              <a:rPr lang="de-DE" dirty="0"/>
              <a:t> </a:t>
            </a:r>
            <a:r>
              <a:rPr lang="de-DE" dirty="0" err="1"/>
              <a:t>the</a:t>
            </a:r>
            <a:r>
              <a:rPr lang="de-DE" dirty="0"/>
              <a:t> </a:t>
            </a:r>
            <a:r>
              <a:rPr lang="de-DE" dirty="0" err="1"/>
              <a:t>contents</a:t>
            </a:r>
            <a:r>
              <a:rPr lang="de-DE" dirty="0"/>
              <a:t> </a:t>
            </a:r>
            <a:r>
              <a:rPr lang="de-DE" dirty="0" err="1"/>
              <a:t>of</a:t>
            </a:r>
            <a:r>
              <a:rPr lang="de-DE" dirty="0"/>
              <a:t> </a:t>
            </a:r>
            <a:r>
              <a:rPr lang="de-DE" dirty="0" err="1"/>
              <a:t>two</a:t>
            </a:r>
            <a:r>
              <a:rPr lang="de-DE" dirty="0"/>
              <a:t> </a:t>
            </a:r>
            <a:r>
              <a:rPr lang="de-DE" dirty="0" err="1"/>
              <a:t>or</a:t>
            </a:r>
            <a:r>
              <a:rPr lang="de-DE" dirty="0"/>
              <a:t> </a:t>
            </a:r>
            <a:r>
              <a:rPr lang="de-DE" dirty="0" err="1"/>
              <a:t>more</a:t>
            </a:r>
            <a:r>
              <a:rPr lang="de-DE" dirty="0"/>
              <a:t> </a:t>
            </a:r>
            <a:r>
              <a:rPr lang="de-DE" dirty="0" err="1"/>
              <a:t>objects</a:t>
            </a:r>
            <a:r>
              <a:rPr lang="de-DE" dirty="0"/>
              <a:t> </a:t>
            </a:r>
            <a:r>
              <a:rPr lang="de-DE" dirty="0" err="1"/>
              <a:t>together</a:t>
            </a:r>
            <a:r>
              <a:rPr lang="de-DE" dirty="0"/>
              <a:t> </a:t>
            </a:r>
            <a:endParaRPr lang="de-DE" dirty="0" smtClean="0"/>
          </a:p>
          <a:p>
            <a:r>
              <a:rPr lang="de-DE" dirty="0" smtClean="0"/>
              <a:t>// </a:t>
            </a:r>
            <a:r>
              <a:rPr lang="de-DE" dirty="0" err="1" smtClean="0"/>
              <a:t>into</a:t>
            </a:r>
            <a:r>
              <a:rPr lang="de-DE" dirty="0" smtClean="0"/>
              <a:t> </a:t>
            </a:r>
            <a:r>
              <a:rPr lang="de-DE" dirty="0" err="1"/>
              <a:t>the</a:t>
            </a:r>
            <a:r>
              <a:rPr lang="de-DE" dirty="0"/>
              <a:t> </a:t>
            </a:r>
            <a:r>
              <a:rPr lang="de-DE" dirty="0" err="1"/>
              <a:t>first</a:t>
            </a:r>
            <a:r>
              <a:rPr lang="de-DE" dirty="0"/>
              <a:t> </a:t>
            </a:r>
            <a:r>
              <a:rPr lang="de-DE" dirty="0" err="1"/>
              <a:t>object</a:t>
            </a:r>
            <a:endParaRPr lang="de-DE" dirty="0"/>
          </a:p>
          <a:p>
            <a:r>
              <a:rPr lang="de-DE" dirty="0" err="1" smtClean="0"/>
              <a:t>var</a:t>
            </a:r>
            <a:r>
              <a:rPr lang="de-DE" dirty="0" smtClean="0"/>
              <a:t> </a:t>
            </a:r>
            <a:r>
              <a:rPr lang="de-DE" dirty="0" err="1"/>
              <a:t>wolpertinger</a:t>
            </a:r>
            <a:r>
              <a:rPr lang="de-DE" dirty="0"/>
              <a:t> </a:t>
            </a:r>
            <a:r>
              <a:rPr lang="de-DE" dirty="0" smtClean="0"/>
              <a:t>= </a:t>
            </a:r>
            <a:r>
              <a:rPr lang="de-DE" dirty="0"/>
              <a:t>$.</a:t>
            </a:r>
            <a:r>
              <a:rPr lang="de-DE" dirty="0" err="1"/>
              <a:t>extend</a:t>
            </a:r>
            <a:r>
              <a:rPr lang="de-DE" dirty="0"/>
              <a:t>({}</a:t>
            </a:r>
            <a:r>
              <a:rPr lang="de-DE" dirty="0" smtClean="0"/>
              <a:t>, duck, </a:t>
            </a:r>
            <a:r>
              <a:rPr lang="de-DE" dirty="0" err="1" smtClean="0"/>
              <a:t>dog</a:t>
            </a:r>
            <a:r>
              <a:rPr lang="de-DE" dirty="0" smtClean="0"/>
              <a:t>)</a:t>
            </a:r>
            <a:r>
              <a:rPr lang="de-DE" dirty="0"/>
              <a:t>;</a:t>
            </a:r>
          </a:p>
        </p:txBody>
      </p:sp>
      <p:sp>
        <p:nvSpPr>
          <p:cNvPr id="3" name="Titel 2"/>
          <p:cNvSpPr>
            <a:spLocks noGrp="1"/>
          </p:cNvSpPr>
          <p:nvPr>
            <p:ph type="title"/>
          </p:nvPr>
        </p:nvSpPr>
        <p:spPr/>
        <p:txBody>
          <a:bodyPr/>
          <a:lstStyle/>
          <a:p>
            <a:r>
              <a:rPr lang="de-DE" dirty="0" err="1" smtClean="0"/>
              <a:t>jQuery.extend</a:t>
            </a:r>
            <a:endParaRPr lang="de-DE" dirty="0"/>
          </a:p>
        </p:txBody>
      </p:sp>
    </p:spTree>
    <p:extLst>
      <p:ext uri="{BB962C8B-B14F-4D97-AF65-F5344CB8AC3E}">
        <p14:creationId xmlns:p14="http://schemas.microsoft.com/office/powerpoint/2010/main" val="305615238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eine prototypische Programmiersprache.</a:t>
            </a:r>
          </a:p>
          <a:p>
            <a:pPr marL="0" indent="0">
              <a:buNone/>
            </a:pPr>
            <a:r>
              <a:rPr lang="de-DE" dirty="0" smtClean="0"/>
              <a:t>Exkurs – </a:t>
            </a:r>
            <a:r>
              <a:rPr lang="de-DE" dirty="0" err="1" smtClean="0"/>
              <a:t>Protoype</a:t>
            </a:r>
            <a:r>
              <a:rPr lang="de-DE" dirty="0" smtClean="0"/>
              <a:t> Chain</a:t>
            </a:r>
          </a:p>
          <a:p>
            <a:pPr marL="0" indent="0">
              <a:buNone/>
            </a:pPr>
            <a:endParaRPr lang="de-DE" dirty="0" smtClean="0"/>
          </a:p>
        </p:txBody>
      </p:sp>
      <p:sp>
        <p:nvSpPr>
          <p:cNvPr id="3" name="Titel 2"/>
          <p:cNvSpPr>
            <a:spLocks noGrp="1"/>
          </p:cNvSpPr>
          <p:nvPr>
            <p:ph type="title"/>
          </p:nvPr>
        </p:nvSpPr>
        <p:spPr/>
        <p:txBody>
          <a:bodyPr/>
          <a:lstStyle/>
          <a:p>
            <a:r>
              <a:rPr lang="de-DE" dirty="0" smtClean="0"/>
              <a:t>Prototypische Vererbung</a:t>
            </a:r>
            <a:endParaRPr lang="de-DE" dirty="0"/>
          </a:p>
        </p:txBody>
      </p:sp>
    </p:spTree>
    <p:extLst>
      <p:ext uri="{BB962C8B-B14F-4D97-AF65-F5344CB8AC3E}">
        <p14:creationId xmlns:p14="http://schemas.microsoft.com/office/powerpoint/2010/main" val="83658233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Auch ohne Klassen und Objekt-Vererbung sind verschiedene Muster anwendbar.</a:t>
            </a:r>
          </a:p>
          <a:p>
            <a:pPr marL="0" indent="0">
              <a:buNone/>
            </a:pPr>
            <a:r>
              <a:rPr lang="de-DE" dirty="0" smtClean="0"/>
              <a:t>Es gibt ganze Bücher über diese Muster. Trotzdem fasse ich mich an dieser Stelle kurz.</a:t>
            </a:r>
          </a:p>
          <a:p>
            <a:pPr marL="0" indent="0">
              <a:buNone/>
            </a:pPr>
            <a:endParaRPr lang="de-DE" dirty="0" smtClean="0"/>
          </a:p>
        </p:txBody>
      </p:sp>
      <p:sp>
        <p:nvSpPr>
          <p:cNvPr id="3" name="Titel 2"/>
          <p:cNvSpPr>
            <a:spLocks noGrp="1"/>
          </p:cNvSpPr>
          <p:nvPr>
            <p:ph type="title"/>
          </p:nvPr>
        </p:nvSpPr>
        <p:spPr/>
        <p:txBody>
          <a:bodyPr/>
          <a:lstStyle/>
          <a:p>
            <a:r>
              <a:rPr lang="de-DE" dirty="0" smtClean="0"/>
              <a:t>Muster</a:t>
            </a:r>
            <a:endParaRPr lang="de-DE" dirty="0"/>
          </a:p>
        </p:txBody>
      </p:sp>
    </p:spTree>
    <p:extLst>
      <p:ext uri="{BB962C8B-B14F-4D97-AF65-F5344CB8AC3E}">
        <p14:creationId xmlns:p14="http://schemas.microsoft.com/office/powerpoint/2010/main" val="187340023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sollte </a:t>
            </a:r>
            <a:r>
              <a:rPr lang="de-DE" dirty="0" err="1" smtClean="0"/>
              <a:t>imho</a:t>
            </a:r>
            <a:r>
              <a:rPr lang="de-DE" dirty="0" smtClean="0"/>
              <a:t> eher </a:t>
            </a:r>
            <a:r>
              <a:rPr lang="de-DE" dirty="0" err="1" smtClean="0"/>
              <a:t>Rent</a:t>
            </a:r>
            <a:r>
              <a:rPr lang="de-DE" dirty="0" smtClean="0"/>
              <a:t>-a-Prototype heißen</a:t>
            </a:r>
            <a:endParaRPr lang="de-DE" dirty="0"/>
          </a:p>
          <a:p>
            <a:r>
              <a:rPr lang="de-DE" dirty="0" err="1" smtClean="0"/>
              <a:t>function</a:t>
            </a:r>
            <a:r>
              <a:rPr lang="de-DE" dirty="0" smtClean="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this.subject</a:t>
            </a:r>
            <a:r>
              <a:rPr lang="de-DE" dirty="0"/>
              <a:t> = </a:t>
            </a:r>
            <a:r>
              <a:rPr lang="de-DE" dirty="0" err="1"/>
              <a:t>subject</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err="1" smtClean="0"/>
              <a:t>Rent</a:t>
            </a:r>
            <a:r>
              <a:rPr lang="de-DE" dirty="0" smtClean="0"/>
              <a:t>-a-</a:t>
            </a:r>
            <a:r>
              <a:rPr lang="de-DE" dirty="0" err="1" smtClean="0"/>
              <a:t>Constructor</a:t>
            </a:r>
            <a:endParaRPr lang="de-DE" dirty="0"/>
          </a:p>
        </p:txBody>
      </p:sp>
    </p:spTree>
    <p:extLst>
      <p:ext uri="{BB962C8B-B14F-4D97-AF65-F5344CB8AC3E}">
        <p14:creationId xmlns:p14="http://schemas.microsoft.com/office/powerpoint/2010/main" val="3235012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function</a:t>
            </a:r>
            <a:r>
              <a:rPr lang="de-DE" dirty="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Task.apply</a:t>
            </a:r>
            <a:r>
              <a:rPr lang="de-DE" dirty="0"/>
              <a:t>(</a:t>
            </a:r>
            <a:r>
              <a:rPr lang="de-DE" dirty="0" err="1"/>
              <a:t>this</a:t>
            </a:r>
            <a:r>
              <a:rPr lang="de-DE" dirty="0"/>
              <a:t>, </a:t>
            </a:r>
            <a:r>
              <a:rPr lang="de-DE" dirty="0" err="1"/>
              <a:t>arguments</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smtClean="0"/>
              <a:t>Default </a:t>
            </a:r>
            <a:r>
              <a:rPr lang="de-DE" dirty="0"/>
              <a:t>Pattern</a:t>
            </a:r>
          </a:p>
        </p:txBody>
      </p:sp>
    </p:spTree>
    <p:extLst>
      <p:ext uri="{BB962C8B-B14F-4D97-AF65-F5344CB8AC3E}">
        <p14:creationId xmlns:p14="http://schemas.microsoft.com/office/powerpoint/2010/main" val="1864967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err="1" smtClean="0">
                <a:solidFill>
                  <a:srgbClr val="FFFFFF"/>
                </a:solidFill>
                <a:latin typeface="Consolas"/>
                <a:cs typeface="Consolas"/>
              </a:rPr>
              <a:t>Reminder</a:t>
            </a:r>
            <a:r>
              <a:rPr lang="de-DE" dirty="0" smtClean="0">
                <a:solidFill>
                  <a:srgbClr val="FFFFFF"/>
                </a:solidFill>
              </a:rPr>
              <a:t> der vom </a:t>
            </a:r>
            <a:r>
              <a:rPr lang="de-DE" dirty="0" smtClean="0">
                <a:solidFill>
                  <a:srgbClr val="FFFFFF"/>
                </a:solidFill>
                <a:latin typeface="Consolas"/>
                <a:cs typeface="Consolas"/>
              </a:rPr>
              <a:t>Task</a:t>
            </a:r>
            <a:r>
              <a:rPr lang="de-DE" dirty="0" smtClean="0">
                <a:solidFill>
                  <a:srgbClr val="FFFFFF"/>
                </a:solidFill>
              </a:rPr>
              <a:t> erbt.</a:t>
            </a:r>
            <a:endParaRPr lang="de-DE" dirty="0">
              <a:solidFill>
                <a:srgbClr val="FFFFFF"/>
              </a:solidFill>
            </a:endParaRPr>
          </a:p>
          <a:p>
            <a:pPr marL="0" indent="0">
              <a:buNone/>
            </a:pPr>
            <a:r>
              <a:rPr lang="de-DE" dirty="0" smtClean="0">
                <a:solidFill>
                  <a:srgbClr val="FFFFFF"/>
                </a:solidFill>
              </a:rPr>
              <a:t>Füge ihn der </a:t>
            </a:r>
            <a:r>
              <a:rPr lang="de-DE" dirty="0" err="1" smtClean="0">
                <a:solidFill>
                  <a:srgbClr val="FFFFFF"/>
                </a:solidFill>
                <a:latin typeface="Consolas"/>
                <a:cs typeface="Consolas"/>
              </a:rPr>
              <a:t>TaskList</a:t>
            </a:r>
            <a:r>
              <a:rPr lang="de-DE" dirty="0" smtClean="0">
                <a:solidFill>
                  <a:srgbClr val="FFFFFF"/>
                </a:solidFill>
                <a:latin typeface="Consolas"/>
                <a:cs typeface="Consolas"/>
              </a:rPr>
              <a:t> hinzu</a:t>
            </a:r>
            <a:r>
              <a:rPr lang="de-DE" dirty="0" smtClean="0">
                <a:solidFill>
                  <a:srgbClr val="FFFFFF"/>
                </a:solidFill>
              </a:rPr>
              <a:t>.</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#7 -  </a:t>
            </a:r>
            <a:r>
              <a:rPr lang="de-DE" dirty="0" err="1" smtClean="0">
                <a:solidFill>
                  <a:srgbClr val="FFFFFF"/>
                </a:solidFill>
              </a:rPr>
              <a:t>Reminder</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Grundlagen</a:t>
            </a:r>
          </a:p>
          <a:p>
            <a:pPr marL="0" indent="0">
              <a:buNone/>
            </a:pPr>
            <a:r>
              <a:rPr lang="de-DE" dirty="0" smtClean="0"/>
              <a:t>Projekt-Setup</a:t>
            </a:r>
          </a:p>
          <a:p>
            <a:pPr marL="0" indent="0">
              <a:buNone/>
            </a:pPr>
            <a:r>
              <a:rPr lang="de-DE" dirty="0" smtClean="0"/>
              <a:t>Wartbarer Code</a:t>
            </a:r>
          </a:p>
          <a:p>
            <a:pPr marL="0" indent="0">
              <a:buNone/>
            </a:pPr>
            <a:r>
              <a:rPr lang="de-DE" dirty="0" smtClean="0"/>
              <a:t>Prototypische Vererbung</a:t>
            </a:r>
          </a:p>
        </p:txBody>
      </p:sp>
      <p:sp>
        <p:nvSpPr>
          <p:cNvPr id="3" name="Titel 2"/>
          <p:cNvSpPr>
            <a:spLocks noGrp="1"/>
          </p:cNvSpPr>
          <p:nvPr>
            <p:ph type="title"/>
          </p:nvPr>
        </p:nvSpPr>
        <p:spPr/>
        <p:txBody>
          <a:bodyPr/>
          <a:lstStyle/>
          <a:p>
            <a:r>
              <a:rPr lang="de-DE" dirty="0" smtClean="0"/>
              <a:t>Fazit Tag 1</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undesarchiv_Bild_183-14059-0018,_Berlin,_Oberbefehlshaber_der_vier_Verbündeten.jp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727660" cy="6858000"/>
          </a:xfrm>
          <a:prstGeom prst="rect">
            <a:avLst/>
          </a:prstGeom>
        </p:spPr>
      </p:pic>
      <p:sp>
        <p:nvSpPr>
          <p:cNvPr id="3" name="Titel 2"/>
          <p:cNvSpPr>
            <a:spLocks noGrp="1"/>
          </p:cNvSpPr>
          <p:nvPr>
            <p:ph type="title"/>
          </p:nvPr>
        </p:nvSpPr>
        <p:spPr/>
        <p:txBody>
          <a:bodyPr/>
          <a:lstStyle/>
          <a:p>
            <a:r>
              <a:rPr lang="bg-BG" dirty="0"/>
              <a:t>Война и миръ</a:t>
            </a:r>
            <a:endParaRPr lang="de-DE" dirty="0"/>
          </a:p>
        </p:txBody>
      </p:sp>
      <p:sp>
        <p:nvSpPr>
          <p:cNvPr id="9" name="Inhaltsplatzhalter 3"/>
          <p:cNvSpPr>
            <a:spLocks noGrp="1"/>
          </p:cNvSpPr>
          <p:nvPr>
            <p:ph idx="1"/>
          </p:nvPr>
        </p:nvSpPr>
        <p:spPr>
          <a:xfrm>
            <a:off x="360363" y="1127124"/>
            <a:ext cx="8783637" cy="6217019"/>
          </a:xfrm>
        </p:spPr>
        <p:txBody>
          <a:bodyPr>
            <a:normAutofit/>
          </a:bodyPr>
          <a:lstStyle/>
          <a:p>
            <a:pPr marL="252000" lvl="1" indent="0">
              <a:buNone/>
            </a:pPr>
            <a:r>
              <a:rPr lang="de-DE" dirty="0" smtClean="0">
                <a:solidFill>
                  <a:schemeClr val="bg1"/>
                </a:solidFill>
              </a:rPr>
              <a:t>ES3 (2000)	Netscape Navigator 6, </a:t>
            </a:r>
            <a:br>
              <a:rPr lang="de-DE" dirty="0" smtClean="0">
                <a:solidFill>
                  <a:schemeClr val="bg1"/>
                </a:solidFill>
              </a:rPr>
            </a:br>
            <a:r>
              <a:rPr lang="de-DE" dirty="0" smtClean="0">
                <a:solidFill>
                  <a:schemeClr val="bg1"/>
                </a:solidFill>
              </a:rPr>
              <a:t>		Firefox 1.0, </a:t>
            </a:r>
            <a:br>
              <a:rPr lang="de-DE" dirty="0" smtClean="0">
                <a:solidFill>
                  <a:schemeClr val="bg1"/>
                </a:solidFill>
              </a:rPr>
            </a:br>
            <a:r>
              <a:rPr lang="de-DE" dirty="0" smtClean="0">
                <a:solidFill>
                  <a:schemeClr val="bg1"/>
                </a:solidFill>
              </a:rPr>
              <a:t>		Internet Explorer 5.5-</a:t>
            </a:r>
            <a:r>
              <a:rPr lang="de-DE" dirty="0">
                <a:solidFill>
                  <a:schemeClr val="bg1"/>
                </a:solidFill>
              </a:rPr>
              <a:t>8</a:t>
            </a:r>
            <a:br>
              <a:rPr lang="de-DE" dirty="0">
                <a:solidFill>
                  <a:schemeClr val="bg1"/>
                </a:solidFill>
              </a:rPr>
            </a:br>
            <a:r>
              <a:rPr lang="de-DE" dirty="0">
                <a:solidFill>
                  <a:schemeClr val="bg1"/>
                </a:solidFill>
              </a:rPr>
              <a:t>		</a:t>
            </a:r>
            <a:r>
              <a:rPr lang="de-DE" dirty="0" smtClean="0">
                <a:solidFill>
                  <a:schemeClr val="bg1"/>
                </a:solidFill>
              </a:rPr>
              <a:t>(</a:t>
            </a:r>
            <a:r>
              <a:rPr lang="de-DE" dirty="0" err="1" smtClean="0">
                <a:solidFill>
                  <a:schemeClr val="bg1"/>
                </a:solidFill>
              </a:rPr>
              <a:t>Function</a:t>
            </a:r>
            <a:r>
              <a:rPr lang="de-DE" dirty="0" smtClean="0">
                <a:solidFill>
                  <a:schemeClr val="bg1"/>
                </a:solidFill>
              </a:rPr>
              <a:t> </a:t>
            </a:r>
            <a:r>
              <a:rPr lang="de-DE" dirty="0" err="1" smtClean="0">
                <a:solidFill>
                  <a:schemeClr val="bg1"/>
                </a:solidFill>
              </a:rPr>
              <a:t>expressions</a:t>
            </a:r>
            <a:r>
              <a:rPr lang="de-DE" dirty="0" smtClean="0">
                <a:solidFill>
                  <a:schemeClr val="bg1"/>
                </a:solidFill>
              </a:rPr>
              <a:t>, </a:t>
            </a:r>
            <a:r>
              <a:rPr lang="de-DE" dirty="0" err="1" smtClean="0">
                <a:solidFill>
                  <a:schemeClr val="bg1"/>
                </a:solidFill>
              </a:rPr>
              <a:t>RegExp</a:t>
            </a:r>
            <a:r>
              <a:rPr lang="de-DE" dirty="0" smtClean="0">
                <a:solidFill>
                  <a:schemeClr val="bg1"/>
                </a:solidFill>
              </a:rPr>
              <a:t>, </a:t>
            </a:r>
            <a:r>
              <a:rPr lang="de-DE" dirty="0" err="1" smtClean="0">
                <a:solidFill>
                  <a:schemeClr val="bg1"/>
                </a:solidFill>
              </a:rPr>
              <a:t>try</a:t>
            </a:r>
            <a:r>
              <a:rPr lang="de-DE" dirty="0">
                <a:solidFill>
                  <a:schemeClr val="bg1"/>
                </a:solidFill>
              </a:rPr>
              <a:t>-catch-</a:t>
            </a:r>
            <a:r>
              <a:rPr lang="de-DE" dirty="0" err="1" smtClean="0">
                <a:solidFill>
                  <a:schemeClr val="bg1"/>
                </a:solidFill>
              </a:rPr>
              <a:t>ﬁnally</a:t>
            </a:r>
            <a:r>
              <a:rPr lang="de-DE" dirty="0" smtClean="0">
                <a:solidFill>
                  <a:schemeClr val="bg1"/>
                </a:solidFill>
              </a:rPr>
              <a:t>, </a:t>
            </a:r>
            <a:r>
              <a:rPr lang="de-DE" dirty="0" err="1" smtClean="0">
                <a:solidFill>
                  <a:schemeClr val="bg1"/>
                </a:solidFill>
              </a:rPr>
              <a:t>switch</a:t>
            </a:r>
            <a:r>
              <a:rPr lang="de-DE" dirty="0" smtClean="0">
                <a:solidFill>
                  <a:schemeClr val="bg1"/>
                </a:solidFill>
              </a:rPr>
              <a:t>, do</a:t>
            </a:r>
            <a:r>
              <a:rPr lang="de-DE" dirty="0">
                <a:solidFill>
                  <a:schemeClr val="bg1"/>
                </a:solidFill>
              </a:rPr>
              <a:t>-</a:t>
            </a:r>
            <a:r>
              <a:rPr lang="de-DE" dirty="0" err="1" smtClean="0">
                <a:solidFill>
                  <a:schemeClr val="bg1"/>
                </a:solidFill>
              </a:rPr>
              <a:t>while</a:t>
            </a:r>
            <a:r>
              <a:rPr lang="de-DE" dirty="0" smtClean="0">
                <a:solidFill>
                  <a:schemeClr val="bg1"/>
                </a:solidFill>
              </a:rPr>
              <a:t>)</a:t>
            </a:r>
          </a:p>
          <a:p>
            <a:pPr marL="252000" lvl="1" indent="0">
              <a:buNone/>
            </a:pPr>
            <a:endParaRPr lang="de-DE" strike="sngStrike" dirty="0" smtClean="0">
              <a:solidFill>
                <a:schemeClr val="bg1"/>
              </a:solidFill>
            </a:endParaRPr>
          </a:p>
          <a:p>
            <a:pPr marL="252000" lvl="1" indent="0">
              <a:buNone/>
            </a:pPr>
            <a:r>
              <a:rPr lang="de-DE" strike="sngStrike" dirty="0" smtClean="0">
                <a:solidFill>
                  <a:schemeClr val="bg1"/>
                </a:solidFill>
              </a:rPr>
              <a:t>ES4 (2008)</a:t>
            </a:r>
            <a:r>
              <a:rPr lang="de-DE" dirty="0" smtClean="0">
                <a:solidFill>
                  <a:schemeClr val="bg1"/>
                </a:solidFill>
              </a:rPr>
              <a:t>	</a:t>
            </a:r>
            <a:r>
              <a:rPr lang="de-DE" strike="sngStrike" dirty="0" err="1" smtClean="0">
                <a:solidFill>
                  <a:schemeClr val="bg1"/>
                </a:solidFill>
              </a:rPr>
              <a:t>ActionScript</a:t>
            </a:r>
            <a:r>
              <a:rPr lang="de-DE" strike="sngStrike" dirty="0" smtClean="0">
                <a:solidFill>
                  <a:schemeClr val="bg1"/>
                </a:solidFill>
              </a:rPr>
              <a:t> 2-3 in Adobe Flash</a:t>
            </a:r>
          </a:p>
          <a:p>
            <a:pPr marL="252000" lvl="1" indent="0">
              <a:buNone/>
            </a:pPr>
            <a:r>
              <a:rPr lang="de-DE" dirty="0">
                <a:solidFill>
                  <a:schemeClr val="bg1"/>
                </a:solidFill>
              </a:rPr>
              <a:t>	</a:t>
            </a:r>
            <a:r>
              <a:rPr lang="de-DE" dirty="0" smtClean="0">
                <a:solidFill>
                  <a:schemeClr val="bg1"/>
                </a:solidFill>
              </a:rPr>
              <a:t>	Project </a:t>
            </a:r>
            <a:r>
              <a:rPr lang="de-DE" dirty="0" err="1" smtClean="0">
                <a:solidFill>
                  <a:schemeClr val="bg1"/>
                </a:solidFill>
              </a:rPr>
              <a:t>Harmony</a:t>
            </a:r>
            <a:r>
              <a:rPr lang="de-DE" dirty="0" smtClean="0">
                <a:solidFill>
                  <a:schemeClr val="bg1"/>
                </a:solidFill>
              </a:rPr>
              <a:t> wird gestartet</a:t>
            </a:r>
          </a:p>
          <a:p>
            <a:pPr marL="252000" lvl="1" indent="0">
              <a:buNone/>
            </a:pPr>
            <a:endParaRPr lang="de-DE" dirty="0" smtClean="0">
              <a:solidFill>
                <a:schemeClr val="bg1"/>
              </a:solidFill>
            </a:endParaRPr>
          </a:p>
          <a:p>
            <a:pPr marL="252000" lvl="1" indent="0">
              <a:buNone/>
            </a:pPr>
            <a:r>
              <a:rPr lang="de-DE" dirty="0" smtClean="0">
                <a:solidFill>
                  <a:schemeClr val="bg1"/>
                </a:solidFill>
              </a:rPr>
              <a:t>ES5 (2010)	Firefox 4</a:t>
            </a:r>
            <a:br>
              <a:rPr lang="de-DE" dirty="0" smtClean="0">
                <a:solidFill>
                  <a:schemeClr val="bg1"/>
                </a:solidFill>
              </a:rPr>
            </a:br>
            <a:r>
              <a:rPr lang="de-DE" dirty="0" smtClean="0">
                <a:solidFill>
                  <a:schemeClr val="bg1"/>
                </a:solidFill>
              </a:rPr>
              <a:t>		Internet Explorer 9/10/11</a:t>
            </a:r>
            <a:br>
              <a:rPr lang="de-DE" dirty="0" smtClean="0">
                <a:solidFill>
                  <a:schemeClr val="bg1"/>
                </a:solidFill>
              </a:rPr>
            </a:br>
            <a:r>
              <a:rPr lang="de-DE" dirty="0" smtClean="0">
                <a:solidFill>
                  <a:schemeClr val="bg1"/>
                </a:solidFill>
              </a:rPr>
              <a:t>		</a:t>
            </a:r>
            <a:r>
              <a:rPr lang="de-DE" dirty="0" err="1" smtClean="0">
                <a:solidFill>
                  <a:schemeClr val="bg1"/>
                </a:solidFill>
              </a:rPr>
              <a:t>WebKit</a:t>
            </a:r>
            <a:r>
              <a:rPr lang="de-DE" dirty="0" smtClean="0">
                <a:solidFill>
                  <a:schemeClr val="bg1"/>
                </a:solidFill>
              </a:rPr>
              <a:t/>
            </a:r>
            <a:br>
              <a:rPr lang="de-DE" dirty="0" smtClean="0">
                <a:solidFill>
                  <a:schemeClr val="bg1"/>
                </a:solidFill>
              </a:rPr>
            </a:br>
            <a:r>
              <a:rPr lang="de-DE" dirty="0" smtClean="0">
                <a:solidFill>
                  <a:schemeClr val="bg1"/>
                </a:solidFill>
              </a:rPr>
              <a:t>		Chrome</a:t>
            </a:r>
            <a:r>
              <a:rPr lang="de-DE" dirty="0">
                <a:solidFill>
                  <a:schemeClr val="bg1"/>
                </a:solidFill>
              </a:rPr>
              <a:t/>
            </a:r>
            <a:br>
              <a:rPr lang="de-DE" dirty="0">
                <a:solidFill>
                  <a:schemeClr val="bg1"/>
                </a:solidFill>
              </a:rPr>
            </a:br>
            <a:r>
              <a:rPr lang="de-DE" dirty="0">
                <a:solidFill>
                  <a:schemeClr val="bg1"/>
                </a:solidFill>
              </a:rPr>
              <a:t>		(</a:t>
            </a:r>
            <a:r>
              <a:rPr lang="de-DE" dirty="0" err="1">
                <a:solidFill>
                  <a:schemeClr val="bg1"/>
                </a:solidFill>
              </a:rPr>
              <a:t>strict</a:t>
            </a:r>
            <a:r>
              <a:rPr lang="de-DE" dirty="0">
                <a:solidFill>
                  <a:schemeClr val="bg1"/>
                </a:solidFill>
              </a:rPr>
              <a:t> </a:t>
            </a:r>
            <a:r>
              <a:rPr lang="de-DE" dirty="0" err="1" smtClean="0">
                <a:solidFill>
                  <a:schemeClr val="bg1"/>
                </a:solidFill>
              </a:rPr>
              <a:t>mode</a:t>
            </a:r>
            <a:r>
              <a:rPr lang="de-DE" dirty="0" smtClean="0">
                <a:solidFill>
                  <a:schemeClr val="bg1"/>
                </a:solidFill>
              </a:rPr>
              <a:t>, neues Objektmodell, bessere Arrays, API</a:t>
            </a:r>
            <a:r>
              <a:rPr lang="de-DE" dirty="0">
                <a:solidFill>
                  <a:schemeClr val="bg1"/>
                </a:solidFill>
              </a:rPr>
              <a:t>-</a:t>
            </a:r>
            <a:r>
              <a:rPr lang="de-DE" dirty="0" smtClean="0">
                <a:solidFill>
                  <a:schemeClr val="bg1"/>
                </a:solidFill>
              </a:rPr>
              <a:t>Verbesserungen)</a:t>
            </a:r>
          </a:p>
          <a:p>
            <a:pPr marL="252000" lvl="1" indent="0">
              <a:buNone/>
            </a:pPr>
            <a:endParaRPr lang="de-DE" dirty="0" smtClean="0">
              <a:solidFill>
                <a:schemeClr val="bg1"/>
              </a:solidFill>
            </a:endParaRPr>
          </a:p>
          <a:p>
            <a:pPr marL="252000" lvl="1" indent="0">
              <a:buNone/>
            </a:pPr>
            <a:r>
              <a:rPr lang="de-DE" dirty="0" smtClean="0">
                <a:solidFill>
                  <a:schemeClr val="bg1"/>
                </a:solidFill>
              </a:rPr>
              <a:t>ES6</a:t>
            </a:r>
            <a:r>
              <a:rPr lang="de-DE" dirty="0">
                <a:solidFill>
                  <a:schemeClr val="bg1"/>
                </a:solidFill>
              </a:rPr>
              <a:t>	</a:t>
            </a: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ES.Next</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Harmony</a:t>
            </a:r>
            <a:r>
              <a:rPr lang="de-DE" dirty="0" smtClean="0">
                <a:solidFill>
                  <a:schemeClr val="bg1"/>
                </a:solidFill>
              </a:rPr>
              <a:t/>
            </a:r>
            <a:br>
              <a:rPr lang="de-DE" dirty="0" smtClean="0">
                <a:solidFill>
                  <a:schemeClr val="bg1"/>
                </a:solidFill>
              </a:rPr>
            </a:br>
            <a:r>
              <a:rPr lang="de-DE" dirty="0" smtClean="0">
                <a:solidFill>
                  <a:schemeClr val="bg1"/>
                </a:solidFill>
              </a:rPr>
              <a:t>		(Block Scopes, Modules, optional Arguments, </a:t>
            </a:r>
            <a:r>
              <a:rPr lang="de-DE" dirty="0" err="1" smtClean="0">
                <a:solidFill>
                  <a:schemeClr val="bg1"/>
                </a:solidFill>
              </a:rPr>
              <a:t>Classes</a:t>
            </a:r>
            <a:r>
              <a:rPr lang="de-DE" dirty="0" smtClean="0">
                <a:solidFill>
                  <a:schemeClr val="bg1"/>
                </a:solidFill>
              </a:rPr>
              <a:t>)</a:t>
            </a: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a:solidFill>
                <a:schemeClr val="bg1"/>
              </a:solidFill>
            </a:endParaRPr>
          </a:p>
          <a:p>
            <a:pPr marL="252000" lvl="1" indent="0">
              <a:buNone/>
            </a:pPr>
            <a:endParaRPr lang="de-DE" i="1" dirty="0" err="1" smtClean="0">
              <a:solidFill>
                <a:schemeClr val="bg1"/>
              </a:solidFill>
            </a:endParaRPr>
          </a:p>
        </p:txBody>
      </p:sp>
      <p:sp>
        <p:nvSpPr>
          <p:cNvPr id="7" name="Textfeld 6"/>
          <p:cNvSpPr txBox="1"/>
          <p:nvPr/>
        </p:nvSpPr>
        <p:spPr>
          <a:xfrm>
            <a:off x="827584" y="6453336"/>
            <a:ext cx="8228152" cy="430887"/>
          </a:xfrm>
          <a:prstGeom prst="rect">
            <a:avLst/>
          </a:prstGeom>
          <a:noFill/>
        </p:spPr>
        <p:txBody>
          <a:bodyPr wrap="none" rtlCol="0">
            <a:spAutoFit/>
          </a:bodyPr>
          <a:lstStyle/>
          <a:p>
            <a:r>
              <a:rPr lang="de-DE" sz="1100" dirty="0" smtClean="0">
                <a:solidFill>
                  <a:srgbClr val="FFFFFF"/>
                </a:solidFill>
              </a:rPr>
              <a:t>Bild</a:t>
            </a:r>
            <a:r>
              <a:rPr lang="de-DE" sz="1100" dirty="0">
                <a:solidFill>
                  <a:srgbClr val="FFFFFF"/>
                </a:solidFill>
              </a:rPr>
              <a:t>: Deutsches Bundesarchiv (German Federal Archive), Bild 183-14059-0018</a:t>
            </a:r>
            <a:br>
              <a:rPr lang="de-DE" sz="1100" dirty="0">
                <a:solidFill>
                  <a:srgbClr val="FFFFFF"/>
                </a:solidFill>
              </a:rPr>
            </a:br>
            <a:r>
              <a:rPr lang="de-DE" sz="1100" dirty="0">
                <a:solidFill>
                  <a:srgbClr val="FFFFFF"/>
                </a:solidFill>
              </a:rPr>
              <a:t>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/File:Bundesarchiv_Bild_183-14059-0018,_Berlin,_Oberbefehlshaber_der_vier_Verb%C3%</a:t>
            </a:r>
            <a:r>
              <a:rPr lang="de-DE" sz="1100" dirty="0" smtClean="0">
                <a:solidFill>
                  <a:srgbClr val="FFFFFF"/>
                </a:solidFill>
              </a:rPr>
              <a:t>BCndeten.jpg</a:t>
            </a:r>
            <a:endParaRPr lang="de-DE" sz="1100" dirty="0">
              <a:solidFill>
                <a:srgbClr val="FFFFFF"/>
              </a:solidFill>
            </a:endParaRPr>
          </a:p>
        </p:txBody>
      </p:sp>
    </p:spTree>
    <p:extLst>
      <p:ext uri="{BB962C8B-B14F-4D97-AF65-F5344CB8AC3E}">
        <p14:creationId xmlns:p14="http://schemas.microsoft.com/office/powerpoint/2010/main" val="3596732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8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6561889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endParaRPr lang="de-DE" dirty="0"/>
          </a:p>
          <a:p>
            <a:pPr>
              <a:buFont typeface="Arial"/>
              <a:buChar char="•"/>
            </a:pPr>
            <a:r>
              <a:rPr lang="de-DE" dirty="0" smtClean="0"/>
              <a:t>undefined </a:t>
            </a:r>
          </a:p>
          <a:p>
            <a:pPr marL="0" indent="0">
              <a:buNone/>
            </a:pPr>
            <a:r>
              <a:rPr lang="de-DE" dirty="0" smtClean="0"/>
              <a:t>Diese </a:t>
            </a:r>
            <a:r>
              <a:rPr lang="de-DE" dirty="0"/>
              <a:t>sind unveränderlich.</a:t>
            </a:r>
          </a:p>
        </p:txBody>
      </p:sp>
      <p:sp>
        <p:nvSpPr>
          <p:cNvPr id="3" name="Titel 2"/>
          <p:cNvSpPr>
            <a:spLocks noGrp="1"/>
          </p:cNvSpPr>
          <p:nvPr>
            <p:ph type="title"/>
          </p:nvPr>
        </p:nvSpPr>
        <p:spPr/>
        <p:txBody>
          <a:bodyPr/>
          <a:lstStyle/>
          <a:p>
            <a:r>
              <a:rPr lang="de-DE" dirty="0" smtClean="0"/>
              <a:t>Basistypen</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t>
            </a:r>
            <a:r>
              <a:rPr lang="de-DE" dirty="0" err="1" smtClean="0"/>
              <a:t>You</a:t>
            </a:r>
            <a:r>
              <a:rPr lang="de-DE" dirty="0" smtClean="0"/>
              <a:t> </a:t>
            </a:r>
            <a:r>
              <a:rPr lang="de-DE" dirty="0" err="1"/>
              <a:t>might</a:t>
            </a:r>
            <a:r>
              <a:rPr lang="de-DE" dirty="0"/>
              <a:t> </a:t>
            </a:r>
            <a:r>
              <a:rPr lang="de-DE" dirty="0" err="1"/>
              <a:t>consider</a:t>
            </a:r>
            <a:r>
              <a:rPr lang="de-DE" dirty="0"/>
              <a:t> undefined </a:t>
            </a:r>
            <a:r>
              <a:rPr lang="de-DE" dirty="0" err="1"/>
              <a:t>to</a:t>
            </a:r>
            <a:r>
              <a:rPr lang="de-DE" dirty="0"/>
              <a:t> </a:t>
            </a:r>
            <a:r>
              <a:rPr lang="de-DE" dirty="0" err="1"/>
              <a:t>represent</a:t>
            </a:r>
            <a:r>
              <a:rPr lang="de-DE" dirty="0"/>
              <a:t> system-level, </a:t>
            </a:r>
            <a:r>
              <a:rPr lang="de-DE" dirty="0" err="1"/>
              <a:t>unexpected</a:t>
            </a:r>
            <a:r>
              <a:rPr lang="de-DE" dirty="0"/>
              <a:t>, </a:t>
            </a:r>
            <a:r>
              <a:rPr lang="de-DE" dirty="0" err="1"/>
              <a:t>or</a:t>
            </a:r>
            <a:r>
              <a:rPr lang="de-DE" dirty="0"/>
              <a:t> </a:t>
            </a:r>
            <a:r>
              <a:rPr lang="de-DE" dirty="0" err="1"/>
              <a:t>error-like</a:t>
            </a:r>
            <a:r>
              <a:rPr lang="de-DE" dirty="0"/>
              <a:t> </a:t>
            </a:r>
            <a:r>
              <a:rPr lang="de-DE" dirty="0" err="1"/>
              <a:t>absense</a:t>
            </a:r>
            <a:r>
              <a:rPr lang="de-DE" dirty="0"/>
              <a:t> </a:t>
            </a:r>
            <a:r>
              <a:rPr lang="de-DE" dirty="0" err="1"/>
              <a:t>of</a:t>
            </a:r>
            <a:r>
              <a:rPr lang="de-DE" dirty="0"/>
              <a:t> </a:t>
            </a:r>
            <a:r>
              <a:rPr lang="de-DE" dirty="0" err="1"/>
              <a:t>value</a:t>
            </a:r>
            <a:r>
              <a:rPr lang="de-DE" dirty="0"/>
              <a:t> </a:t>
            </a:r>
            <a:r>
              <a:rPr lang="de-DE" dirty="0" err="1"/>
              <a:t>and</a:t>
            </a:r>
            <a:r>
              <a:rPr lang="de-DE" dirty="0"/>
              <a:t> null </a:t>
            </a:r>
            <a:r>
              <a:rPr lang="de-DE" dirty="0" err="1"/>
              <a:t>to</a:t>
            </a:r>
            <a:r>
              <a:rPr lang="de-DE" dirty="0"/>
              <a:t> </a:t>
            </a:r>
            <a:r>
              <a:rPr lang="de-DE" dirty="0" err="1"/>
              <a:t>represent</a:t>
            </a:r>
            <a:r>
              <a:rPr lang="de-DE" dirty="0"/>
              <a:t> program-level, normal, </a:t>
            </a:r>
            <a:r>
              <a:rPr lang="de-DE" dirty="0" err="1"/>
              <a:t>or</a:t>
            </a:r>
            <a:r>
              <a:rPr lang="de-DE" dirty="0"/>
              <a:t> </a:t>
            </a:r>
            <a:r>
              <a:rPr lang="de-DE" dirty="0" err="1"/>
              <a:t>expected</a:t>
            </a:r>
            <a:r>
              <a:rPr lang="de-DE" dirty="0"/>
              <a:t> </a:t>
            </a:r>
            <a:r>
              <a:rPr lang="de-DE" dirty="0" err="1"/>
              <a:t>absence</a:t>
            </a:r>
            <a:r>
              <a:rPr lang="de-DE" dirty="0"/>
              <a:t> </a:t>
            </a:r>
            <a:r>
              <a:rPr lang="de-DE" dirty="0" err="1"/>
              <a:t>of</a:t>
            </a:r>
            <a:r>
              <a:rPr lang="de-DE" dirty="0"/>
              <a:t> </a:t>
            </a:r>
            <a:r>
              <a:rPr lang="de-DE" dirty="0" err="1" smtClean="0"/>
              <a:t>value</a:t>
            </a:r>
            <a:r>
              <a:rPr lang="de-DE" dirty="0" smtClean="0"/>
              <a:t>.“</a:t>
            </a:r>
          </a:p>
          <a:p>
            <a:pPr marL="0" indent="0">
              <a:buNone/>
            </a:pPr>
            <a:r>
              <a:rPr lang="de-DE" dirty="0"/>
              <a:t>-- David </a:t>
            </a:r>
            <a:r>
              <a:rPr lang="de-DE" dirty="0" smtClean="0"/>
              <a:t>Flanagan – „JavaScript</a:t>
            </a:r>
            <a:r>
              <a:rPr lang="de-DE" dirty="0"/>
              <a:t>: The Definitive </a:t>
            </a:r>
            <a:r>
              <a:rPr lang="de-DE" dirty="0" smtClean="0"/>
              <a:t>Guide“</a:t>
            </a:r>
            <a:endParaRPr lang="de-DE" dirty="0"/>
          </a:p>
          <a:p>
            <a:pPr marL="0" indent="0">
              <a:buNone/>
            </a:pP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null und undefined</a:t>
            </a:r>
            <a:endParaRPr lang="de-DE" dirty="0"/>
          </a:p>
        </p:txBody>
      </p:sp>
    </p:spTree>
    <p:extLst>
      <p:ext uri="{BB962C8B-B14F-4D97-AF65-F5344CB8AC3E}">
        <p14:creationId xmlns:p14="http://schemas.microsoft.com/office/powerpoint/2010/main" val="3731343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Literale</a:t>
            </a:r>
            <a:endParaRPr lang="de-DE" dirty="0"/>
          </a:p>
          <a:p>
            <a:pPr>
              <a:buFont typeface="Arial"/>
              <a:buChar char="•"/>
            </a:pPr>
            <a:r>
              <a:rPr lang="de-DE" dirty="0" smtClean="0"/>
              <a:t>lassen sich direkt verwenden</a:t>
            </a:r>
          </a:p>
          <a:p>
            <a:pPr>
              <a:buFont typeface="Arial"/>
              <a:buChar char="•"/>
            </a:pPr>
            <a:r>
              <a:rPr lang="de-DE" dirty="0" smtClean="0"/>
              <a:t>sind unveränderlich</a:t>
            </a:r>
          </a:p>
          <a:p>
            <a:pPr>
              <a:buFont typeface="Arial"/>
              <a:buChar char="•"/>
            </a:pPr>
            <a:r>
              <a:rPr lang="de-DE" dirty="0" smtClean="0"/>
              <a:t>haben Methoden</a:t>
            </a:r>
          </a:p>
          <a:p>
            <a:pPr>
              <a:buFont typeface="Arial"/>
              <a:buChar char="•"/>
            </a:pPr>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39098438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 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3625994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endParaRPr lang="de-DE" dirty="0"/>
          </a:p>
          <a:p>
            <a:pPr marL="0" indent="0">
              <a:buNone/>
            </a:pPr>
            <a:r>
              <a:rPr lang="de-DE" dirty="0" smtClean="0"/>
              <a:t>	5 + "5" === "55";  // true</a:t>
            </a:r>
          </a:p>
          <a:p>
            <a:pPr marL="0" indent="0">
              <a:buNone/>
            </a:pPr>
            <a:r>
              <a:rPr lang="de-DE" dirty="0"/>
              <a:t>	</a:t>
            </a:r>
            <a:r>
              <a:rPr lang="de-DE" dirty="0" smtClean="0"/>
              <a:t>5 == "5"; // true</a:t>
            </a:r>
          </a:p>
          <a:p>
            <a:pPr marL="0" indent="0">
              <a:buNone/>
            </a:pPr>
            <a:r>
              <a:rPr lang="de-DE" dirty="0"/>
              <a:t>	</a:t>
            </a:r>
            <a:r>
              <a:rPr lang="de-DE" dirty="0" smtClean="0"/>
              <a:t>5 !== "5"; // true</a:t>
            </a:r>
          </a:p>
          <a:p>
            <a:pPr marL="0" indent="0">
              <a:buNone/>
            </a:pPr>
            <a:r>
              <a:rPr lang="de-DE" dirty="0"/>
              <a:t>	</a:t>
            </a:r>
            <a:r>
              <a:rPr lang="de-DE" dirty="0" smtClean="0"/>
              <a:t>3</a:t>
            </a:r>
            <a:r>
              <a:rPr lang="de-DE" dirty="0"/>
              <a:t>..toString</a:t>
            </a:r>
            <a:r>
              <a:rPr lang="de-DE" dirty="0" smtClean="0"/>
              <a:t>();    </a:t>
            </a:r>
            <a:r>
              <a:rPr lang="de-DE" dirty="0"/>
              <a:t>// </a:t>
            </a:r>
            <a:r>
              <a:rPr lang="de-DE" dirty="0" smtClean="0"/>
              <a:t>"3"</a:t>
            </a:r>
          </a:p>
          <a:p>
            <a:pPr marL="0" indent="0">
              <a:buNone/>
            </a:pPr>
            <a:endParaRPr lang="de-DE" dirty="0" smtClean="0"/>
          </a:p>
        </p:txBody>
      </p:sp>
      <p:sp>
        <p:nvSpPr>
          <p:cNvPr id="4" name="Titel 3"/>
          <p:cNvSpPr>
            <a:spLocks noGrp="1"/>
          </p:cNvSpPr>
          <p:nvPr>
            <p:ph type="title"/>
          </p:nvPr>
        </p:nvSpPr>
        <p:spPr/>
        <p:txBody>
          <a:bodyPr/>
          <a:lstStyle/>
          <a:p>
            <a:r>
              <a:rPr lang="de-DE" dirty="0" smtClean="0"/>
              <a:t>Dynamische Sprache und Gleichheit</a:t>
            </a:r>
            <a:endParaRPr lang="de-DE" dirty="0"/>
          </a:p>
        </p:txBody>
      </p:sp>
    </p:spTree>
    <p:extLst>
      <p:ext uri="{BB962C8B-B14F-4D97-AF65-F5344CB8AC3E}">
        <p14:creationId xmlns:p14="http://schemas.microsoft.com/office/powerpoint/2010/main" val="3292806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Grundlagen</a:t>
            </a:r>
          </a:p>
          <a:p>
            <a:pPr marL="0" indent="0">
              <a:buNone/>
            </a:pPr>
            <a:r>
              <a:rPr lang="de-DE" dirty="0" smtClean="0"/>
              <a:t>Projekt-Setup</a:t>
            </a:r>
          </a:p>
          <a:p>
            <a:pPr marL="0" indent="0">
              <a:buNone/>
            </a:pPr>
            <a:r>
              <a:rPr lang="de-DE" dirty="0" smtClean="0"/>
              <a:t>Wartbarer Code</a:t>
            </a:r>
          </a:p>
          <a:p>
            <a:pPr marL="0" indent="0">
              <a:buNone/>
            </a:pPr>
            <a:r>
              <a:rPr lang="de-DE" dirty="0" smtClean="0"/>
              <a:t>Prototypische Vererbung</a:t>
            </a:r>
          </a:p>
        </p:txBody>
      </p:sp>
      <p:sp>
        <p:nvSpPr>
          <p:cNvPr id="3" name="Titel 2"/>
          <p:cNvSpPr>
            <a:spLocks noGrp="1"/>
          </p:cNvSpPr>
          <p:nvPr>
            <p:ph type="title"/>
          </p:nvPr>
        </p:nvSpPr>
        <p:spPr/>
        <p:txBody>
          <a:bodyPr/>
          <a:lstStyle/>
          <a:p>
            <a:r>
              <a:rPr lang="de-DE" dirty="0" smtClean="0"/>
              <a:t>Roadmap Tag 1</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pPr marL="0" lvl="0" indent="0">
              <a:buNone/>
            </a:pPr>
            <a:r>
              <a:rPr lang="de-DE" dirty="0" smtClean="0"/>
              <a:t>Folgende werte sind </a:t>
            </a:r>
            <a:r>
              <a:rPr lang="de-DE" dirty="0" err="1" smtClean="0"/>
              <a:t>falsy</a:t>
            </a:r>
            <a:endParaRPr lang="de-DE" dirty="0" smtClean="0"/>
          </a:p>
          <a:p>
            <a:pPr lvl="0">
              <a:buFont typeface="Arial"/>
              <a:buChar char="•"/>
            </a:pPr>
            <a:r>
              <a:rPr lang="de-DE" dirty="0" smtClean="0"/>
              <a:t>false</a:t>
            </a:r>
            <a:endParaRPr lang="de-DE" dirty="0"/>
          </a:p>
          <a:p>
            <a:pPr lvl="0">
              <a:buFont typeface="Arial"/>
              <a:buChar char="•"/>
            </a:pPr>
            <a:r>
              <a:rPr lang="de-DE" dirty="0"/>
              <a:t>null</a:t>
            </a:r>
          </a:p>
          <a:p>
            <a:pPr lvl="0">
              <a:buFont typeface="Arial"/>
              <a:buChar char="•"/>
            </a:pPr>
            <a:r>
              <a:rPr lang="de-DE" dirty="0"/>
              <a:t>undefined</a:t>
            </a:r>
          </a:p>
          <a:p>
            <a:pPr lvl="0">
              <a:buFont typeface="Arial"/>
              <a:buChar char="•"/>
            </a:pPr>
            <a:r>
              <a:rPr lang="de-DE" dirty="0"/>
              <a:t>'' (leerer String)</a:t>
            </a:r>
          </a:p>
          <a:p>
            <a:pPr lvl="0">
              <a:buFont typeface="Arial"/>
              <a:buChar char="•"/>
            </a:pPr>
            <a:r>
              <a:rPr lang="de-DE" dirty="0"/>
              <a:t>0 (die Zahl Null) </a:t>
            </a:r>
            <a:endParaRPr lang="de-DE" dirty="0" smtClean="0"/>
          </a:p>
          <a:p>
            <a:pPr lvl="0">
              <a:buFont typeface="Arial"/>
              <a:buChar char="•"/>
            </a:pPr>
            <a:r>
              <a:rPr lang="de-DE" dirty="0" smtClean="0"/>
              <a:t>NaN </a:t>
            </a:r>
            <a:r>
              <a:rPr lang="de-DE" dirty="0"/>
              <a:t>(der Zahlenwert „Not a </a:t>
            </a:r>
            <a:r>
              <a:rPr lang="de-DE" dirty="0" err="1"/>
              <a:t>Number</a:t>
            </a:r>
            <a:r>
              <a:rPr lang="de-DE" dirty="0"/>
              <a:t>“</a:t>
            </a:r>
            <a:r>
              <a:rPr lang="de-DE" dirty="0" smtClean="0"/>
              <a:t>)</a:t>
            </a:r>
          </a:p>
          <a:p>
            <a:pPr lvl="0">
              <a:buFont typeface="Arial"/>
              <a:buChar char="•"/>
            </a:pPr>
            <a:endParaRPr lang="de-DE" dirty="0"/>
          </a:p>
          <a:p>
            <a:pPr marL="0" lvl="0" indent="0">
              <a:buNone/>
            </a:pPr>
            <a:r>
              <a:rPr lang="de-DE" dirty="0" smtClean="0"/>
              <a:t>Alle(!) andere Werte evaluieren zu </a:t>
            </a:r>
            <a:r>
              <a:rPr lang="de-DE" dirty="0" err="1" smtClean="0"/>
              <a:t>truthy</a:t>
            </a:r>
            <a:endParaRPr lang="de-DE" dirty="0"/>
          </a:p>
          <a:p>
            <a:pPr>
              <a:buFont typeface="Arial"/>
              <a:buChar char="•"/>
            </a:pPr>
            <a:endParaRPr lang="de-DE" dirty="0"/>
          </a:p>
        </p:txBody>
      </p:sp>
      <p:sp>
        <p:nvSpPr>
          <p:cNvPr id="3" name="Titel 2"/>
          <p:cNvSpPr>
            <a:spLocks noGrp="1"/>
          </p:cNvSpPr>
          <p:nvPr>
            <p:ph type="title"/>
          </p:nvPr>
        </p:nvSpPr>
        <p:spPr/>
        <p:txBody>
          <a:bodyPr/>
          <a:lstStyle/>
          <a:p>
            <a:r>
              <a:rPr lang="de-DE" dirty="0" err="1"/>
              <a:t>truthy</a:t>
            </a:r>
            <a:r>
              <a:rPr lang="de-DE" dirty="0"/>
              <a:t> </a:t>
            </a:r>
            <a:r>
              <a:rPr lang="de-DE" dirty="0" smtClean="0"/>
              <a:t>und </a:t>
            </a:r>
            <a:r>
              <a:rPr lang="de-DE" dirty="0" err="1" smtClean="0"/>
              <a:t>falsy</a:t>
            </a:r>
            <a:endParaRPr lang="de-DE" dirty="0"/>
          </a:p>
        </p:txBody>
      </p:sp>
    </p:spTree>
    <p:extLst>
      <p:ext uri="{BB962C8B-B14F-4D97-AF65-F5344CB8AC3E}">
        <p14:creationId xmlns:p14="http://schemas.microsoft.com/office/powerpoint/2010/main" val="19511818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endParaRPr lang="de-DE" dirty="0"/>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a:t>Variablen</a:t>
            </a:r>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b="1" dirty="0" err="1" smtClean="0"/>
              <a:t>var</a:t>
            </a:r>
            <a:r>
              <a:rPr lang="de-DE" b="1" dirty="0" smtClean="0"/>
              <a:t> </a:t>
            </a:r>
            <a:r>
              <a:rPr lang="de-DE" dirty="0"/>
              <a:t>	</a:t>
            </a:r>
            <a:r>
              <a:rPr lang="de-DE" dirty="0" err="1" smtClean="0"/>
              <a:t>Var</a:t>
            </a:r>
            <a:r>
              <a:rPr lang="de-DE" dirty="0" smtClean="0"/>
              <a:t>-Anweisung ist Pflicht (</a:t>
            </a:r>
            <a:r>
              <a:rPr lang="de-DE" dirty="0" err="1" smtClean="0"/>
              <a:t>strict</a:t>
            </a:r>
            <a:r>
              <a:rPr lang="de-DE" dirty="0" smtClean="0"/>
              <a:t> </a:t>
            </a:r>
            <a:r>
              <a:rPr lang="de-DE" dirty="0" err="1" smtClean="0"/>
              <a:t>mode</a:t>
            </a:r>
            <a:r>
              <a:rPr lang="de-DE" dirty="0" smtClean="0"/>
              <a:t>)</a:t>
            </a:r>
            <a:endParaRPr lang="de-DE" dirty="0"/>
          </a:p>
          <a:p>
            <a:pPr marL="0" indent="0">
              <a:buNone/>
            </a:pPr>
            <a:r>
              <a:rPr lang="de-DE" b="1" dirty="0" err="1" smtClean="0"/>
              <a:t>let</a:t>
            </a:r>
            <a:r>
              <a:rPr lang="de-DE" b="1" dirty="0" smtClean="0"/>
              <a:t> </a:t>
            </a:r>
            <a:r>
              <a:rPr lang="de-DE" dirty="0"/>
              <a:t>	</a:t>
            </a:r>
            <a:r>
              <a:rPr lang="de-DE" dirty="0" smtClean="0"/>
              <a:t>Blockgültigkeit für Variablen</a:t>
            </a:r>
          </a:p>
          <a:p>
            <a:pPr marL="0" indent="0">
              <a:buNone/>
            </a:pPr>
            <a:r>
              <a:rPr lang="de-DE" b="1" dirty="0" err="1" smtClean="0"/>
              <a:t>const</a:t>
            </a:r>
            <a:r>
              <a:rPr lang="de-DE" dirty="0" smtClean="0"/>
              <a:t>	Konstanten</a:t>
            </a:r>
            <a:endParaRPr lang="de-DE" dirty="0"/>
          </a:p>
          <a:p>
            <a:pPr marL="0" indent="0">
              <a:buNone/>
            </a:pPr>
            <a:endParaRPr lang="de-DE" dirty="0" smtClean="0"/>
          </a:p>
        </p:txBody>
      </p:sp>
      <p:sp>
        <p:nvSpPr>
          <p:cNvPr id="3" name="Titel 2"/>
          <p:cNvSpPr>
            <a:spLocks noGrp="1"/>
          </p:cNvSpPr>
          <p:nvPr>
            <p:ph type="title"/>
          </p:nvPr>
        </p:nvSpPr>
        <p:spPr/>
        <p:txBody>
          <a:bodyPr/>
          <a:lstStyle/>
          <a:p>
            <a:r>
              <a:rPr lang="de-DE" dirty="0" smtClean="0"/>
              <a:t>Variablen in ES6</a:t>
            </a:r>
            <a:endParaRPr lang="de-DE" dirty="0"/>
          </a:p>
        </p:txBody>
      </p:sp>
    </p:spTree>
    <p:extLst>
      <p:ext uri="{BB962C8B-B14F-4D97-AF65-F5344CB8AC3E}">
        <p14:creationId xmlns:p14="http://schemas.microsoft.com/office/powerpoint/2010/main" val="1872651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Genauigkeit 64 </a:t>
            </a:r>
            <a:r>
              <a:rPr lang="de-DE" dirty="0" err="1"/>
              <a:t>bit</a:t>
            </a:r>
            <a:r>
              <a:rPr lang="de-DE" dirty="0"/>
              <a:t> </a:t>
            </a:r>
            <a:r>
              <a:rPr lang="de-DE" dirty="0" smtClean="0"/>
              <a:t>Fließkomma-Zahl</a:t>
            </a:r>
          </a:p>
          <a:p>
            <a:r>
              <a:rPr lang="de-DE" dirty="0" smtClean="0"/>
              <a:t>Prüfen, ob ein Wert eine Zahl ist, </a:t>
            </a:r>
            <a:r>
              <a:rPr lang="de-DE" dirty="0"/>
              <a:t>über  </a:t>
            </a:r>
            <a:r>
              <a:rPr lang="de-DE" dirty="0" smtClean="0"/>
              <a:t>NaN</a:t>
            </a:r>
          </a:p>
          <a:p>
            <a:r>
              <a:rPr lang="de-DE" dirty="0"/>
              <a:t>Besonderer Wert: </a:t>
            </a:r>
            <a:r>
              <a:rPr lang="de-DE" dirty="0" err="1" smtClean="0"/>
              <a:t>Infinity</a:t>
            </a:r>
            <a:endParaRPr lang="de-DE" dirty="0" smtClean="0"/>
          </a:p>
          <a:p>
            <a:r>
              <a:rPr lang="de-DE" dirty="0" smtClean="0"/>
              <a:t>Zahlen lassen sich </a:t>
            </a:r>
            <a:r>
              <a:rPr lang="de-DE" dirty="0" err="1" smtClean="0"/>
              <a:t>formattieren</a:t>
            </a:r>
            <a:endParaRPr lang="de-DE" dirty="0" smtClean="0"/>
          </a:p>
          <a:p>
            <a:r>
              <a:rPr lang="de-DE" dirty="0" smtClean="0"/>
              <a:t>Zahlen lassen sich parsen</a:t>
            </a:r>
          </a:p>
          <a:p>
            <a:endParaRPr lang="de-DE" dirty="0"/>
          </a:p>
        </p:txBody>
      </p:sp>
      <p:sp>
        <p:nvSpPr>
          <p:cNvPr id="3" name="Titel 2"/>
          <p:cNvSpPr>
            <a:spLocks noGrp="1"/>
          </p:cNvSpPr>
          <p:nvPr>
            <p:ph type="title"/>
          </p:nvPr>
        </p:nvSpPr>
        <p:spPr/>
        <p:txBody>
          <a:bodyPr/>
          <a:lstStyle/>
          <a:p>
            <a:r>
              <a:rPr lang="de-DE" dirty="0" err="1" smtClean="0"/>
              <a:t>Number</a:t>
            </a:r>
            <a:endParaRPr lang="de-DE" dirty="0"/>
          </a:p>
        </p:txBody>
      </p:sp>
    </p:spTree>
    <p:extLst>
      <p:ext uri="{BB962C8B-B14F-4D97-AF65-F5344CB8AC3E}">
        <p14:creationId xmlns:p14="http://schemas.microsoft.com/office/powerpoint/2010/main" val="2988946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Daher ist das Entwickeln mit Arrays fehleranfällig</a:t>
            </a:r>
          </a:p>
          <a:p>
            <a:r>
              <a:rPr lang="de-DE" dirty="0" smtClean="0"/>
              <a:t>Libraries (wie </a:t>
            </a:r>
            <a:r>
              <a:rPr lang="de-DE" dirty="0" err="1" smtClean="0"/>
              <a:t>jQuery</a:t>
            </a:r>
            <a:r>
              <a:rPr lang="de-DE" dirty="0" smtClean="0"/>
              <a:t>) können einem helfen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44956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pic>
        <p:nvPicPr>
          <p:cNvPr id="3" name="Bild 2" descr="xkcd_regular_expres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93" y="836712"/>
            <a:ext cx="5796136" cy="5863757"/>
          </a:xfrm>
          <a:prstGeom prst="rect">
            <a:avLst/>
          </a:prstGeom>
        </p:spPr>
      </p:pic>
    </p:spTree>
    <p:extLst>
      <p:ext uri="{BB962C8B-B14F-4D97-AF65-F5344CB8AC3E}">
        <p14:creationId xmlns:p14="http://schemas.microsoft.com/office/powerpoint/2010/main" val="887440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sp>
        <p:nvSpPr>
          <p:cNvPr id="3" name="Textplatzhalter 2"/>
          <p:cNvSpPr>
            <a:spLocks noGrp="1"/>
          </p:cNvSpPr>
          <p:nvPr>
            <p:ph type="body" sz="quarter" idx="11"/>
          </p:nvPr>
        </p:nvSpPr>
        <p:spPr/>
        <p:txBody>
          <a:bodyPr/>
          <a:lstStyle/>
          <a:p>
            <a:r>
              <a:rPr lang="de-DE" dirty="0" err="1"/>
              <a:t>RegExp</a:t>
            </a:r>
            <a:r>
              <a:rPr lang="de-DE" dirty="0"/>
              <a:t>-Literale erzeugen eine Funktion</a:t>
            </a:r>
          </a:p>
          <a:p>
            <a:r>
              <a:rPr lang="de-DE" dirty="0"/>
              <a:t>Ausdrücke entsprechen den Perl-Ausdrücken</a:t>
            </a:r>
          </a:p>
          <a:p>
            <a:endParaRPr lang="de-DE" dirty="0"/>
          </a:p>
        </p:txBody>
      </p:sp>
    </p:spTree>
    <p:extLst>
      <p:ext uri="{BB962C8B-B14F-4D97-AF65-F5344CB8AC3E}">
        <p14:creationId xmlns:p14="http://schemas.microsoft.com/office/powerpoint/2010/main" val="377823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if</a:t>
            </a:r>
            <a:r>
              <a:rPr lang="tr-TR" dirty="0">
                <a:solidFill>
                  <a:srgbClr val="FFFFFF"/>
                </a:solidFill>
                <a:highlight>
                  <a:srgbClr val="272822"/>
                </a:highlight>
              </a:rPr>
              <a:t> (x === y) {</a:t>
            </a:r>
          </a:p>
          <a:p>
            <a:r>
              <a:rPr lang="tr-TR" dirty="0">
                <a:solidFill>
                  <a:srgbClr val="FFFFFF"/>
                </a:solidFill>
                <a:highlight>
                  <a:srgbClr val="272822"/>
                </a:highlight>
              </a:rPr>
              <a:t>	// </a:t>
            </a:r>
            <a:r>
              <a:rPr lang="tr-TR" dirty="0" err="1">
                <a:solidFill>
                  <a:srgbClr val="FFFFFF"/>
                </a:solidFill>
                <a:highlight>
                  <a:srgbClr val="272822"/>
                </a:highlight>
              </a:rPr>
              <a:t>Then-Block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y");</a:t>
            </a:r>
          </a:p>
          <a:p>
            <a:r>
              <a:rPr lang="tr-TR" dirty="0">
                <a:solidFill>
                  <a:srgbClr val="FFFFFF"/>
                </a:solidFill>
                <a:highlight>
                  <a:srgbClr val="272822"/>
                </a:highlight>
              </a:rPr>
              <a:t>} else {</a:t>
            </a:r>
          </a:p>
          <a:p>
            <a:r>
              <a:rPr lang="tr-TR" dirty="0">
                <a:solidFill>
                  <a:srgbClr val="FFFFFF"/>
                </a:solidFill>
                <a:highlight>
                  <a:srgbClr val="272822"/>
                </a:highlight>
              </a:rPr>
              <a:t>	// Else-</a:t>
            </a:r>
            <a:r>
              <a:rPr lang="tr-TR" dirty="0" err="1">
                <a:solidFill>
                  <a:srgbClr val="FFFFFF"/>
                </a:solidFill>
                <a:highlight>
                  <a:srgbClr val="272822"/>
                </a:highlight>
              </a:rPr>
              <a:t>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a:t>
            </a:r>
            <a:r>
              <a:rPr lang="tr-TR" dirty="0" err="1">
                <a:solidFill>
                  <a:srgbClr val="FFFFFF"/>
                </a:solidFill>
                <a:highlight>
                  <a:srgbClr val="272822"/>
                </a:highlight>
              </a:rPr>
              <a:t>ungleich</a:t>
            </a:r>
            <a:r>
              <a:rPr lang="tr-TR" dirty="0">
                <a:solidFill>
                  <a:srgbClr val="FFFFFF"/>
                </a:solidFill>
                <a:highlight>
                  <a:srgbClr val="272822"/>
                </a:highlight>
              </a:rPr>
              <a:t> y");</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if-then-else</a:t>
            </a:r>
            <a:endParaRPr lang="de-DE" dirty="0"/>
          </a:p>
        </p:txBody>
      </p:sp>
    </p:spTree>
    <p:extLst>
      <p:ext uri="{BB962C8B-B14F-4D97-AF65-F5344CB8AC3E}">
        <p14:creationId xmlns:p14="http://schemas.microsoft.com/office/powerpoint/2010/main" val="12828906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switch</a:t>
            </a:r>
            <a:r>
              <a:rPr lang="tr-TR" dirty="0">
                <a:solidFill>
                  <a:srgbClr val="FFFFFF"/>
                </a:solidFill>
                <a:highlight>
                  <a:srgbClr val="272822"/>
                </a:highlight>
              </a:rPr>
              <a:t> (x) {</a:t>
            </a:r>
          </a:p>
          <a:p>
            <a:r>
              <a:rPr lang="tr-TR" dirty="0">
                <a:solidFill>
                  <a:srgbClr val="FFFFFF"/>
                </a:solidFill>
                <a:highlight>
                  <a:srgbClr val="272822"/>
                </a:highlight>
              </a:rPr>
              <a:t>	</a:t>
            </a:r>
            <a:r>
              <a:rPr lang="tr-TR" dirty="0" err="1">
                <a:solidFill>
                  <a:srgbClr val="FFFFFF"/>
                </a:solidFill>
                <a:highlight>
                  <a:srgbClr val="272822"/>
                </a:highlight>
              </a:rPr>
              <a:t>case</a:t>
            </a:r>
            <a:r>
              <a:rPr lang="tr-TR" dirty="0">
                <a:solidFill>
                  <a:srgbClr val="FFFFFF"/>
                </a:solidFill>
                <a:highlight>
                  <a:srgbClr val="272822"/>
                </a:highlight>
              </a:rPr>
              <a:t> 3: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3"); </a:t>
            </a:r>
          </a:p>
          <a:p>
            <a:r>
              <a:rPr lang="tr-TR" dirty="0">
                <a:solidFill>
                  <a:srgbClr val="FFFFFF"/>
                </a:solidFill>
                <a:highlight>
                  <a:srgbClr val="272822"/>
                </a:highlight>
              </a:rPr>
              <a:t>		break; // </a:t>
            </a:r>
            <a:r>
              <a:rPr lang="tr-TR" dirty="0" err="1">
                <a:solidFill>
                  <a:srgbClr val="FFFFFF"/>
                </a:solidFill>
                <a:highlight>
                  <a:srgbClr val="272822"/>
                </a:highlight>
              </a:rPr>
              <a:t>ansonsten</a:t>
            </a:r>
            <a:r>
              <a:rPr lang="tr-TR" dirty="0">
                <a:solidFill>
                  <a:srgbClr val="FFFFFF"/>
                </a:solidFill>
                <a:highlight>
                  <a:srgbClr val="272822"/>
                </a:highlight>
              </a:rPr>
              <a:t> </a:t>
            </a:r>
            <a:r>
              <a:rPr lang="tr-TR" dirty="0" err="1">
                <a:solidFill>
                  <a:srgbClr val="FFFFFF"/>
                </a:solidFill>
                <a:highlight>
                  <a:srgbClr val="272822"/>
                </a:highlight>
              </a:rPr>
              <a:t>wird</a:t>
            </a:r>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r>
              <a:rPr lang="tr-TR" dirty="0" err="1">
                <a:solidFill>
                  <a:srgbClr val="FFFFFF"/>
                </a:solidFill>
                <a:highlight>
                  <a:srgbClr val="272822"/>
                </a:highlight>
              </a:rPr>
              <a:t>auch</a:t>
            </a:r>
            <a:r>
              <a:rPr lang="tr-TR" dirty="0">
                <a:solidFill>
                  <a:srgbClr val="FFFFFF"/>
                </a:solidFill>
                <a:highlight>
                  <a:srgbClr val="272822"/>
                </a:highlight>
              </a:rPr>
              <a:t> </a:t>
            </a:r>
            <a:r>
              <a:rPr lang="tr-TR" dirty="0" err="1">
                <a:solidFill>
                  <a:srgbClr val="FFFFFF"/>
                </a:solidFill>
                <a:highlight>
                  <a:srgbClr val="272822"/>
                </a:highlight>
              </a:rPr>
              <a:t>abgearbeitet</a:t>
            </a:r>
            <a:endParaRPr lang="tr-TR" dirty="0">
              <a:solidFill>
                <a:srgbClr val="FFFFFF"/>
              </a:solidFill>
              <a:highlight>
                <a:srgbClr val="272822"/>
              </a:highlight>
            </a:endParaRPr>
          </a:p>
          <a:p>
            <a:r>
              <a:rPr lang="tr-TR" dirty="0">
                <a:solidFill>
                  <a:srgbClr val="FFFFFF"/>
                </a:solidFill>
                <a:highlight>
                  <a:srgbClr val="272822"/>
                </a:highlight>
              </a:rPr>
              <a:t>	} </a:t>
            </a:r>
          </a:p>
          <a:p>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switch</a:t>
            </a:r>
            <a:endParaRPr lang="de-DE" dirty="0"/>
          </a:p>
        </p:txBody>
      </p:sp>
    </p:spTree>
    <p:extLst>
      <p:ext uri="{BB962C8B-B14F-4D97-AF65-F5344CB8AC3E}">
        <p14:creationId xmlns:p14="http://schemas.microsoft.com/office/powerpoint/2010/main" val="3552210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Grundlagen</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solidFill>
                  <a:srgbClr val="FFFFFF"/>
                </a:solidFill>
                <a:highlight>
                  <a:srgbClr val="272822"/>
                </a:highlight>
              </a:rPr>
              <a:t>while (x &lt; 5) {</a:t>
            </a:r>
          </a:p>
          <a:p>
            <a:r>
              <a:rPr lang="en-US" dirty="0">
                <a:solidFill>
                  <a:srgbClr val="FFFFFF"/>
                </a:solidFill>
                <a:highlight>
                  <a:srgbClr val="272822"/>
                </a:highlight>
              </a:rPr>
              <a:t>	print(x); // 0, 1, 2, 3, 4 </a:t>
            </a:r>
          </a:p>
          <a:p>
            <a:r>
              <a:rPr lang="en-US" dirty="0">
                <a:solidFill>
                  <a:srgbClr val="FFFFFF"/>
                </a:solidFill>
                <a:highlight>
                  <a:srgbClr val="272822"/>
                </a:highlight>
              </a:rPr>
              <a:t>	x++;</a:t>
            </a:r>
          </a:p>
          <a:p>
            <a:r>
              <a:rPr lang="en-US"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while</a:t>
            </a:r>
            <a:endParaRPr lang="de-DE" dirty="0"/>
          </a:p>
        </p:txBody>
      </p:sp>
    </p:spTree>
    <p:extLst>
      <p:ext uri="{BB962C8B-B14F-4D97-AF65-F5344CB8AC3E}">
        <p14:creationId xmlns:p14="http://schemas.microsoft.com/office/powerpoint/2010/main" val="9809753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err="1">
                <a:solidFill>
                  <a:srgbClr val="FFFFFF"/>
                </a:solidFill>
                <a:highlight>
                  <a:srgbClr val="272822"/>
                </a:highlight>
              </a:rPr>
              <a:t>var</a:t>
            </a:r>
            <a:r>
              <a:rPr lang="en-US" dirty="0">
                <a:solidFill>
                  <a:srgbClr val="FFFFFF"/>
                </a:solidFill>
                <a:highlight>
                  <a:srgbClr val="272822"/>
                </a:highlight>
              </a:rPr>
              <a:t> x = 0;</a:t>
            </a:r>
          </a:p>
          <a:p>
            <a:r>
              <a:rPr lang="en-US" dirty="0">
                <a:solidFill>
                  <a:srgbClr val="FFFFFF"/>
                </a:solidFill>
                <a:highlight>
                  <a:srgbClr val="272822"/>
                </a:highlight>
              </a:rPr>
              <a:t>do {</a:t>
            </a:r>
          </a:p>
          <a:p>
            <a:r>
              <a:rPr lang="en-US" dirty="0">
                <a:solidFill>
                  <a:srgbClr val="FFFFFF"/>
                </a:solidFill>
                <a:highlight>
                  <a:srgbClr val="272822"/>
                </a:highlight>
              </a:rPr>
              <a:t>	print(x); // 0, 1, 2, 3, 4, …</a:t>
            </a:r>
          </a:p>
          <a:p>
            <a:r>
              <a:rPr lang="en-US" dirty="0">
                <a:solidFill>
                  <a:srgbClr val="FFFFFF"/>
                </a:solidFill>
                <a:highlight>
                  <a:srgbClr val="272822"/>
                </a:highlight>
              </a:rPr>
              <a:t>	x++; </a:t>
            </a:r>
          </a:p>
          <a:p>
            <a:r>
              <a:rPr lang="en-US" dirty="0">
                <a:solidFill>
                  <a:srgbClr val="FFFFFF"/>
                </a:solidFill>
                <a:highlight>
                  <a:srgbClr val="272822"/>
                </a:highlight>
              </a:rPr>
              <a:t>} while (x &lt; 10);</a:t>
            </a:r>
          </a:p>
        </p:txBody>
      </p:sp>
      <p:sp>
        <p:nvSpPr>
          <p:cNvPr id="4" name="Titel 3"/>
          <p:cNvSpPr>
            <a:spLocks noGrp="1"/>
          </p:cNvSpPr>
          <p:nvPr>
            <p:ph type="title"/>
          </p:nvPr>
        </p:nvSpPr>
        <p:spPr/>
        <p:txBody>
          <a:bodyPr/>
          <a:lstStyle/>
          <a:p>
            <a:r>
              <a:rPr lang="de-DE" dirty="0" smtClean="0"/>
              <a:t>Kontrollstrukturen: do-</a:t>
            </a:r>
            <a:r>
              <a:rPr lang="de-DE" dirty="0" err="1" smtClean="0"/>
              <a:t>while</a:t>
            </a:r>
            <a:endParaRPr lang="de-DE" dirty="0"/>
          </a:p>
        </p:txBody>
      </p:sp>
    </p:spTree>
    <p:extLst>
      <p:ext uri="{BB962C8B-B14F-4D97-AF65-F5344CB8AC3E}">
        <p14:creationId xmlns:p14="http://schemas.microsoft.com/office/powerpoint/2010/main" val="296437247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print(i);</a:t>
            </a:r>
          </a:p>
          <a:p>
            <a:r>
              <a:rPr lang="da-DK" dirty="0">
                <a:solidFill>
                  <a:srgbClr val="FFFFFF"/>
                </a:solidFill>
                <a:highlight>
                  <a:srgbClr val="272822"/>
                </a:highlight>
              </a:rPr>
              <a:t>	print(j);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24899968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42713920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a:t>outerloop</a:t>
            </a:r>
            <a:r>
              <a:rPr lang="en-US" dirty="0"/>
              <a:t>: for (</a:t>
            </a:r>
            <a:r>
              <a:rPr lang="en-US" dirty="0" err="1"/>
              <a:t>var</a:t>
            </a:r>
            <a:r>
              <a:rPr lang="en-US" dirty="0"/>
              <a:t> x = 0; x &lt; 100; x ++) {</a:t>
            </a:r>
          </a:p>
          <a:p>
            <a:r>
              <a:rPr lang="en-US" dirty="0"/>
              <a:t>	</a:t>
            </a:r>
            <a:r>
              <a:rPr lang="en-US" dirty="0" err="1"/>
              <a:t>innerloop</a:t>
            </a:r>
            <a:r>
              <a:rPr lang="en-US" dirty="0"/>
              <a:t>: for (</a:t>
            </a:r>
            <a:r>
              <a:rPr lang="en-US" dirty="0" err="1"/>
              <a:t>var</a:t>
            </a:r>
            <a:r>
              <a:rPr lang="en-US" dirty="0"/>
              <a:t> y = 0; y &lt; 100; y++) {</a:t>
            </a:r>
          </a:p>
          <a:p>
            <a:r>
              <a:rPr lang="en-US" dirty="0"/>
              <a:t>		</a:t>
            </a:r>
            <a:r>
              <a:rPr lang="en-US" dirty="0" err="1" smtClean="0"/>
              <a:t>console.log</a:t>
            </a:r>
            <a:r>
              <a:rPr lang="en-US" dirty="0" smtClean="0"/>
              <a:t> (</a:t>
            </a:r>
            <a:r>
              <a:rPr lang="en-US" dirty="0"/>
              <a:t>x + " : " + y);</a:t>
            </a:r>
          </a:p>
          <a:p>
            <a:r>
              <a:rPr lang="en-US" dirty="0"/>
              <a:t>		if (y &gt; 10) break </a:t>
            </a:r>
            <a:r>
              <a:rPr lang="en-US" dirty="0" err="1"/>
              <a:t>outerloop</a:t>
            </a:r>
            <a:r>
              <a:rPr lang="en-US" dirty="0"/>
              <a:t>; </a:t>
            </a:r>
          </a:p>
          <a:p>
            <a:r>
              <a:rPr lang="en-US" dirty="0"/>
              <a:t>	} </a:t>
            </a:r>
          </a:p>
          <a:p>
            <a:r>
              <a:rPr lang="en-US" dirty="0"/>
              <a:t>}</a:t>
            </a:r>
          </a:p>
          <a:p>
            <a:endParaRPr lang="de-DE" dirty="0"/>
          </a:p>
        </p:txBody>
      </p:sp>
      <p:sp>
        <p:nvSpPr>
          <p:cNvPr id="4" name="Titel 3"/>
          <p:cNvSpPr>
            <a:spLocks noGrp="1"/>
          </p:cNvSpPr>
          <p:nvPr>
            <p:ph type="title"/>
          </p:nvPr>
        </p:nvSpPr>
        <p:spPr/>
        <p:txBody>
          <a:bodyPr/>
          <a:lstStyle/>
          <a:p>
            <a:r>
              <a:rPr lang="de-DE" dirty="0" smtClean="0"/>
              <a:t>Sprunganweisungen und </a:t>
            </a:r>
            <a:r>
              <a:rPr lang="de-DE" dirty="0" err="1" smtClean="0"/>
              <a:t>labels</a:t>
            </a:r>
            <a:endParaRPr lang="de-DE" dirty="0"/>
          </a:p>
        </p:txBody>
      </p:sp>
    </p:spTree>
    <p:extLst>
      <p:ext uri="{BB962C8B-B14F-4D97-AF65-F5344CB8AC3E}">
        <p14:creationId xmlns:p14="http://schemas.microsoft.com/office/powerpoint/2010/main" val="14189914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23091047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a:t>finally</a:t>
            </a:r>
            <a:r>
              <a:rPr lang="de-DE" dirty="0"/>
              <a:t> {</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185939453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Projekt-Setup</a:t>
            </a:r>
            <a:endParaRPr lang="de-DE" dirty="0">
              <a:solidFill>
                <a:schemeClr val="bg1"/>
              </a:solidFill>
            </a:endParaRPr>
          </a:p>
        </p:txBody>
      </p:sp>
    </p:spTree>
    <p:extLst>
      <p:ext uri="{BB962C8B-B14F-4D97-AF65-F5344CB8AC3E}">
        <p14:creationId xmlns:p14="http://schemas.microsoft.com/office/powerpoint/2010/main" val="23767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Build-Prozess</a:t>
            </a:r>
            <a:endParaRPr lang="de-DE" dirty="0"/>
          </a:p>
        </p:txBody>
      </p:sp>
      <p:pic>
        <p:nvPicPr>
          <p:cNvPr id="3" name="Picture 3" descr="C:\Users\ochso\Desktop\Build-Prozess\makerbot_01.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7110" y="823752"/>
            <a:ext cx="3726818" cy="4981512"/>
          </a:xfrm>
          <a:prstGeom prst="rect">
            <a:avLst/>
          </a:prstGeom>
          <a:noFill/>
        </p:spPr>
      </p:pic>
      <p:sp>
        <p:nvSpPr>
          <p:cNvPr id="4" name="Textfeld 3"/>
          <p:cNvSpPr txBox="1"/>
          <p:nvPr/>
        </p:nvSpPr>
        <p:spPr>
          <a:xfrm>
            <a:off x="206392" y="5477162"/>
            <a:ext cx="1413280" cy="400110"/>
          </a:xfrm>
          <a:prstGeom prst="rect">
            <a:avLst/>
          </a:prstGeom>
          <a:noFill/>
        </p:spPr>
        <p:txBody>
          <a:bodyPr wrap="none" rtlCol="0">
            <a:spAutoFit/>
          </a:bodyPr>
          <a:lstStyle/>
          <a:p>
            <a:r>
              <a:rPr lang="de-DE" sz="1000" b="0" dirty="0" smtClean="0">
                <a:solidFill>
                  <a:schemeClr val="bg1">
                    <a:lumMod val="75000"/>
                  </a:schemeClr>
                </a:solidFill>
              </a:rPr>
              <a:t>Bild: </a:t>
            </a:r>
          </a:p>
          <a:p>
            <a:r>
              <a:rPr lang="de-DE" sz="1000" b="0" dirty="0" smtClean="0">
                <a:solidFill>
                  <a:schemeClr val="bg1">
                    <a:lumMod val="75000"/>
                  </a:schemeClr>
                </a:solidFill>
              </a:rPr>
              <a:t>CC </a:t>
            </a:r>
            <a:r>
              <a:rPr lang="de-DE" sz="1000" b="0" dirty="0" err="1" smtClean="0">
                <a:solidFill>
                  <a:schemeClr val="bg1">
                    <a:lumMod val="75000"/>
                  </a:schemeClr>
                </a:solidFill>
              </a:rPr>
              <a:t>MakerBot</a:t>
            </a:r>
            <a:r>
              <a:rPr lang="de-DE" sz="1000" b="0" dirty="0" smtClean="0">
                <a:solidFill>
                  <a:schemeClr val="bg1">
                    <a:lumMod val="75000"/>
                  </a:schemeClr>
                </a:solidFill>
              </a:rPr>
              <a:t> Industries</a:t>
            </a:r>
            <a:endParaRPr lang="de-DE" sz="1000" b="0" dirty="0">
              <a:solidFill>
                <a:schemeClr val="bg1">
                  <a:lumMod val="75000"/>
                </a:schemeClr>
              </a:solidFill>
            </a:endParaRPr>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4"/>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4"/>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smtClean="0"/>
              <a:t>Wiederkehrende Aufgaben automatisieren</a:t>
            </a:r>
          </a:p>
          <a:p>
            <a:pPr marL="0" indent="0">
              <a:buFontTx/>
              <a:buNone/>
            </a:pPr>
            <a:endParaRPr lang="de-DE" dirty="0"/>
          </a:p>
          <a:p>
            <a:pPr marL="0" indent="0">
              <a:buFontTx/>
              <a:buNone/>
            </a:pPr>
            <a:r>
              <a:rPr lang="de-DE" dirty="0" smtClean="0"/>
              <a:t>Build Script, z.B. </a:t>
            </a:r>
            <a:r>
              <a:rPr lang="de-DE" dirty="0" err="1" smtClean="0"/>
              <a:t>Bash</a:t>
            </a:r>
            <a:endParaRPr lang="de-DE" dirty="0"/>
          </a:p>
          <a:p>
            <a:pPr marL="0" indent="0">
              <a:buFontTx/>
              <a:buNone/>
            </a:pPr>
            <a:endParaRPr lang="de-DE" dirty="0" smtClean="0"/>
          </a:p>
          <a:p>
            <a:pPr marL="0" indent="0">
              <a:buFontTx/>
              <a:buNone/>
            </a:pPr>
            <a:endParaRPr lang="de-DE" dirty="0" smtClean="0"/>
          </a:p>
          <a:p>
            <a:pPr marL="0" indent="0">
              <a:buFontTx/>
              <a:buNone/>
            </a:pPr>
            <a:endParaRPr lang="de-DE" dirty="0"/>
          </a:p>
        </p:txBody>
      </p:sp>
    </p:spTree>
    <p:extLst>
      <p:ext uri="{BB962C8B-B14F-4D97-AF65-F5344CB8AC3E}">
        <p14:creationId xmlns:p14="http://schemas.microsoft.com/office/powerpoint/2010/main" val="270994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Kompilierende Sprachen</a:t>
            </a:r>
            <a:endParaRPr lang="de-DE" dirty="0"/>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3"/>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3"/>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err="1" smtClean="0"/>
              <a:t>make</a:t>
            </a:r>
            <a:r>
              <a:rPr lang="de-DE" dirty="0" smtClean="0"/>
              <a:t> – C / Unix</a:t>
            </a:r>
          </a:p>
          <a:p>
            <a:pPr marL="0" indent="0">
              <a:buNone/>
            </a:pPr>
            <a:r>
              <a:rPr lang="de-DE" dirty="0" err="1" smtClean="0"/>
              <a:t>ant</a:t>
            </a:r>
            <a:r>
              <a:rPr lang="de-DE" dirty="0" smtClean="0"/>
              <a:t>, </a:t>
            </a:r>
            <a:r>
              <a:rPr lang="de-DE" dirty="0" err="1" smtClean="0"/>
              <a:t>maven</a:t>
            </a:r>
            <a:r>
              <a:rPr lang="de-DE" dirty="0" smtClean="0"/>
              <a:t> 2 </a:t>
            </a:r>
            <a:r>
              <a:rPr lang="de-DE" dirty="0"/>
              <a:t>– </a:t>
            </a:r>
            <a:r>
              <a:rPr lang="de-DE" dirty="0" smtClean="0"/>
              <a:t>Java</a:t>
            </a:r>
          </a:p>
          <a:p>
            <a:pPr marL="0" indent="0">
              <a:buFontTx/>
              <a:buNone/>
            </a:pPr>
            <a:endParaRPr lang="de-DE" dirty="0" smtClean="0"/>
          </a:p>
          <a:p>
            <a:pPr marL="0" indent="0">
              <a:buFontTx/>
              <a:buNone/>
            </a:pPr>
            <a:endParaRPr lang="de-DE" dirty="0"/>
          </a:p>
        </p:txBody>
      </p:sp>
      <p:pic>
        <p:nvPicPr>
          <p:cNvPr id="8" name="Bild 7" descr="Apache-An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4754644" cy="2943759"/>
          </a:xfrm>
          <a:prstGeom prst="rect">
            <a:avLst/>
          </a:prstGeom>
        </p:spPr>
      </p:pic>
    </p:spTree>
    <p:extLst>
      <p:ext uri="{BB962C8B-B14F-4D97-AF65-F5344CB8AC3E}">
        <p14:creationId xmlns:p14="http://schemas.microsoft.com/office/powerpoint/2010/main" val="2251528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2012-04-26 22.16.3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6925"/>
          <a:stretch/>
        </p:blipFill>
        <p:spPr>
          <a:xfrm>
            <a:off x="-252536" y="-365271"/>
            <a:ext cx="5040560" cy="7250655"/>
          </a:xfrm>
          <a:prstGeom prst="rect">
            <a:avLst/>
          </a:prstGeom>
        </p:spPr>
      </p:pic>
      <p:sp>
        <p:nvSpPr>
          <p:cNvPr id="3" name="Titel 2"/>
          <p:cNvSpPr>
            <a:spLocks noGrp="1"/>
          </p:cNvSpPr>
          <p:nvPr>
            <p:ph type="title"/>
          </p:nvPr>
        </p:nvSpPr>
        <p:spPr>
          <a:xfrm>
            <a:off x="4716016" y="260648"/>
            <a:ext cx="8572560" cy="562539"/>
          </a:xfrm>
        </p:spPr>
        <p:txBody>
          <a:bodyPr/>
          <a:lstStyle/>
          <a:p>
            <a:r>
              <a:rPr lang="de-DE" dirty="0" err="1">
                <a:solidFill>
                  <a:srgbClr val="000000"/>
                </a:solidFill>
              </a:rPr>
              <a:t>Primordial</a:t>
            </a:r>
            <a:r>
              <a:rPr lang="de-DE" dirty="0">
                <a:solidFill>
                  <a:srgbClr val="000000"/>
                </a:solidFill>
              </a:rPr>
              <a:t> </a:t>
            </a:r>
            <a:r>
              <a:rPr lang="de-DE" dirty="0" err="1">
                <a:solidFill>
                  <a:srgbClr val="000000"/>
                </a:solidFill>
              </a:rPr>
              <a:t>Soup</a:t>
            </a:r>
            <a:endParaRPr lang="de-DE" dirty="0">
              <a:solidFill>
                <a:srgbClr val="000000"/>
              </a:solidFill>
            </a:endParaRPr>
          </a:p>
        </p:txBody>
      </p:sp>
      <p:sp>
        <p:nvSpPr>
          <p:cNvPr id="9" name="Inhaltsplatzhalter 3"/>
          <p:cNvSpPr>
            <a:spLocks noGrp="1"/>
          </p:cNvSpPr>
          <p:nvPr>
            <p:ph idx="1"/>
          </p:nvPr>
        </p:nvSpPr>
        <p:spPr>
          <a:xfrm>
            <a:off x="3851920" y="1127125"/>
            <a:ext cx="5292080" cy="5715344"/>
          </a:xfrm>
        </p:spPr>
        <p:txBody>
          <a:bodyPr>
            <a:normAutofit/>
          </a:bodyPr>
          <a:lstStyle/>
          <a:p>
            <a:pPr marL="252000" lvl="1" indent="0">
              <a:buNone/>
            </a:pPr>
            <a:r>
              <a:rPr lang="de-DE" sz="2000" dirty="0" smtClean="0">
                <a:solidFill>
                  <a:srgbClr val="000000"/>
                </a:solidFill>
              </a:rPr>
              <a:t>1995 	Mocha 		Netscape Navigator</a:t>
            </a:r>
          </a:p>
          <a:p>
            <a:pPr marL="252000" lvl="1" indent="0">
              <a:buNone/>
            </a:pPr>
            <a:r>
              <a:rPr lang="de-DE" sz="2000" dirty="0" smtClean="0">
                <a:solidFill>
                  <a:srgbClr val="000000"/>
                </a:solidFill>
              </a:rPr>
              <a:t>	</a:t>
            </a:r>
            <a:r>
              <a:rPr lang="de-DE" sz="2000" dirty="0" err="1" smtClean="0">
                <a:solidFill>
                  <a:srgbClr val="000000"/>
                </a:solidFill>
              </a:rPr>
              <a:t>LiveScript</a:t>
            </a:r>
            <a:r>
              <a:rPr lang="de-DE" sz="2000" dirty="0" smtClean="0">
                <a:solidFill>
                  <a:srgbClr val="000000"/>
                </a:solidFill>
              </a:rPr>
              <a:t> 	Netscape Navigator</a:t>
            </a:r>
          </a:p>
          <a:p>
            <a:pPr marL="252000" lvl="1" indent="0">
              <a:buNone/>
            </a:pPr>
            <a:endParaRPr lang="de-DE" sz="2000" dirty="0" smtClean="0">
              <a:solidFill>
                <a:srgbClr val="000000"/>
              </a:solidFill>
            </a:endParaRPr>
          </a:p>
          <a:p>
            <a:pPr marL="252000" lvl="1" indent="0">
              <a:buNone/>
            </a:pPr>
            <a:r>
              <a:rPr lang="de-DE" sz="2000" dirty="0" smtClean="0">
                <a:solidFill>
                  <a:srgbClr val="000000"/>
                </a:solidFill>
              </a:rPr>
              <a:t>1996	JavaScript 1.0 	</a:t>
            </a:r>
            <a:r>
              <a:rPr lang="de-DE" sz="2000" dirty="0" err="1" smtClean="0">
                <a:solidFill>
                  <a:srgbClr val="000000"/>
                </a:solidFill>
              </a:rPr>
              <a:t>Sun|Netscape</a:t>
            </a:r>
            <a:r>
              <a:rPr lang="de-DE" sz="2000" dirty="0" smtClean="0">
                <a:solidFill>
                  <a:srgbClr val="000000"/>
                </a:solidFill>
              </a:rPr>
              <a:t> Alliance</a:t>
            </a:r>
          </a:p>
          <a:p>
            <a:pPr marL="252000" lvl="1" indent="0">
              <a:buNone/>
            </a:pPr>
            <a:r>
              <a:rPr lang="de-DE" sz="2000" dirty="0" smtClean="0">
                <a:solidFill>
                  <a:srgbClr val="000000"/>
                </a:solidFill>
              </a:rPr>
              <a:t>	JScript 		Internet Explorer 3.0</a:t>
            </a:r>
          </a:p>
          <a:p>
            <a:pPr marL="252000" lvl="1" indent="0">
              <a:buNone/>
            </a:pPr>
            <a:r>
              <a:rPr lang="de-DE" sz="2000" dirty="0" smtClean="0">
                <a:solidFill>
                  <a:srgbClr val="000000"/>
                </a:solidFill>
              </a:rPr>
              <a:t>	</a:t>
            </a:r>
            <a:r>
              <a:rPr lang="de-DE" sz="2000" dirty="0" err="1" smtClean="0">
                <a:solidFill>
                  <a:srgbClr val="000000"/>
                </a:solidFill>
              </a:rPr>
              <a:t>ECMAScript</a:t>
            </a:r>
            <a:r>
              <a:rPr lang="de-DE" sz="2000" dirty="0" smtClean="0">
                <a:solidFill>
                  <a:srgbClr val="000000"/>
                </a:solidFill>
              </a:rPr>
              <a:t>	ECMA</a:t>
            </a:r>
          </a:p>
          <a:p>
            <a:pPr marL="252000" lvl="1" indent="0">
              <a:buNone/>
            </a:pPr>
            <a:endParaRPr lang="de-DE" sz="1400" i="1" dirty="0" smtClean="0">
              <a:solidFill>
                <a:srgbClr val="000000"/>
              </a:solidFill>
            </a:endParaRPr>
          </a:p>
          <a:p>
            <a:pPr marL="252000" lvl="1" indent="0">
              <a:buNone/>
            </a:pPr>
            <a:endParaRPr lang="de-DE" sz="1400" i="1" dirty="0">
              <a:solidFill>
                <a:srgbClr val="000000"/>
              </a:solidFill>
            </a:endParaRPr>
          </a:p>
          <a:p>
            <a:pPr marL="252000" lvl="1" indent="0">
              <a:buNone/>
            </a:pPr>
            <a:endParaRPr lang="de-DE" sz="800" i="1" dirty="0" err="1" smtClean="0">
              <a:solidFill>
                <a:srgbClr val="000000"/>
              </a:solidFill>
            </a:endParaRPr>
          </a:p>
        </p:txBody>
      </p:sp>
    </p:spTree>
    <p:extLst>
      <p:ext uri="{BB962C8B-B14F-4D97-AF65-F5344CB8AC3E}">
        <p14:creationId xmlns:p14="http://schemas.microsoft.com/office/powerpoint/2010/main" val="15190451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Used</a:t>
            </a:r>
            <a:r>
              <a:rPr lang="de-DE" dirty="0" smtClean="0">
                <a:solidFill>
                  <a:srgbClr val="FFFFFF"/>
                </a:solidFill>
              </a:rPr>
              <a:t> Tools </a:t>
            </a:r>
            <a:r>
              <a:rPr lang="de-DE" dirty="0" err="1" smtClean="0">
                <a:solidFill>
                  <a:srgbClr val="FFFFFF"/>
                </a:solidFill>
              </a:rPr>
              <a:t>are</a:t>
            </a:r>
            <a:r>
              <a:rPr lang="de-DE" dirty="0" smtClean="0">
                <a:solidFill>
                  <a:srgbClr val="FFFFFF"/>
                </a:solidFill>
              </a:rPr>
              <a:t>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Node.js</a:t>
            </a:r>
            <a:r>
              <a:rPr lang="de-DE" dirty="0" smtClean="0">
                <a:solidFill>
                  <a:srgbClr val="FFFFFF"/>
                </a:solidFill>
              </a:rPr>
              <a:t> </a:t>
            </a:r>
            <a:r>
              <a:rPr lang="de-DE" dirty="0" err="1" smtClean="0">
                <a:solidFill>
                  <a:srgbClr val="FFFFFF"/>
                </a:solidFill>
              </a:rPr>
              <a:t>and</a:t>
            </a:r>
            <a:r>
              <a:rPr lang="de-DE" dirty="0" smtClean="0">
                <a:solidFill>
                  <a:srgbClr val="FFFFFF"/>
                </a:solidFill>
              </a:rPr>
              <a:t> </a:t>
            </a:r>
            <a:r>
              <a:rPr lang="de-DE" dirty="0" err="1" smtClean="0">
                <a:solidFill>
                  <a:srgbClr val="FFFFFF"/>
                </a:solidFill>
              </a:rPr>
              <a:t>the</a:t>
            </a:r>
            <a:r>
              <a:rPr lang="de-DE" dirty="0" smtClean="0">
                <a:solidFill>
                  <a:srgbClr val="FFFFFF"/>
                </a:solidFill>
              </a:rPr>
              <a:t> </a:t>
            </a:r>
            <a:br>
              <a:rPr lang="de-DE" dirty="0" smtClean="0">
                <a:solidFill>
                  <a:srgbClr val="FFFFFF"/>
                </a:solidFill>
              </a:rPr>
            </a:br>
            <a:r>
              <a:rPr lang="de-DE" dirty="0" smtClean="0">
                <a:solidFill>
                  <a:srgbClr val="FFFFFF"/>
                </a:solidFill>
              </a:rPr>
              <a:t>„</a:t>
            </a:r>
            <a:r>
              <a:rPr lang="de-DE" dirty="0" err="1" smtClean="0">
                <a:solidFill>
                  <a:srgbClr val="FFFFFF"/>
                </a:solidFill>
              </a:rPr>
              <a:t>Node</a:t>
            </a:r>
            <a:r>
              <a:rPr lang="de-DE" dirty="0" smtClean="0">
                <a:solidFill>
                  <a:srgbClr val="FFFFFF"/>
                </a:solidFill>
              </a:rPr>
              <a:t> </a:t>
            </a:r>
            <a:r>
              <a:rPr lang="de-DE" dirty="0" err="1" smtClean="0">
                <a:solidFill>
                  <a:srgbClr val="FFFFFF"/>
                </a:solidFill>
              </a:rPr>
              <a:t>Packaged</a:t>
            </a:r>
            <a:r>
              <a:rPr lang="de-DE" dirty="0" smtClean="0">
                <a:solidFill>
                  <a:srgbClr val="FFFFFF"/>
                </a:solidFill>
              </a:rPr>
              <a:t> Modules“ Package Manager „</a:t>
            </a:r>
            <a:r>
              <a:rPr lang="de-DE" dirty="0" err="1" smtClean="0">
                <a:solidFill>
                  <a:srgbClr val="FFFFFF"/>
                </a:solidFill>
              </a:rPr>
              <a:t>npm</a:t>
            </a:r>
            <a:r>
              <a:rPr lang="de-DE" dirty="0" smtClean="0">
                <a:solidFill>
                  <a:srgbClr val="FFFFFF"/>
                </a:solidFill>
              </a:rPr>
              <a:t>“</a:t>
            </a:r>
            <a:endParaRPr lang="de-DE" dirty="0">
              <a:solidFill>
                <a:srgbClr val="FFFFFF"/>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41951116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
            </a:r>
            <a:br>
              <a:rPr lang="de-DE" dirty="0" smtClean="0"/>
            </a:br>
            <a:endParaRPr lang="de-DE" dirty="0"/>
          </a:p>
        </p:txBody>
      </p:sp>
      <p:sp>
        <p:nvSpPr>
          <p:cNvPr id="2" name="Textfeld 1"/>
          <p:cNvSpPr txBox="1"/>
          <p:nvPr/>
        </p:nvSpPr>
        <p:spPr>
          <a:xfrm>
            <a:off x="5724128" y="3501008"/>
            <a:ext cx="2016224" cy="1754327"/>
          </a:xfrm>
          <a:prstGeom prst="rect">
            <a:avLst/>
          </a:prstGeom>
          <a:solidFill>
            <a:schemeClr val="bg1"/>
          </a:solidFill>
        </p:spPr>
        <p:txBody>
          <a:bodyPr wrap="square" rtlCol="0">
            <a:spAutoFit/>
          </a:bodyPr>
          <a:lstStyle/>
          <a:p>
            <a:endParaRPr lang="de-DE" dirty="0" smtClean="0"/>
          </a:p>
          <a:p>
            <a:endParaRPr lang="de-DE" dirty="0"/>
          </a:p>
          <a:p>
            <a:endParaRPr lang="de-DE" dirty="0" smtClean="0"/>
          </a:p>
          <a:p>
            <a:endParaRPr lang="de-DE" dirty="0"/>
          </a:p>
          <a:p>
            <a:endParaRPr lang="de-DE" dirty="0" smtClean="0"/>
          </a:p>
          <a:p>
            <a:endParaRPr lang="de-DE" dirty="0"/>
          </a:p>
        </p:txBody>
      </p:sp>
      <p:pic>
        <p:nvPicPr>
          <p:cNvPr id="5" name="Bild 4"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12976"/>
            <a:ext cx="2160240" cy="2160240"/>
          </a:xfrm>
          <a:prstGeom prst="rect">
            <a:avLst/>
          </a:prstGeom>
        </p:spPr>
      </p:pic>
      <p:pic>
        <p:nvPicPr>
          <p:cNvPr id="7" name="Inhaltsplatzhalter 6" descr="yeoman.png"/>
          <p:cNvPicPr>
            <a:picLocks noGrp="1" noChangeAspect="1"/>
          </p:cNvPicPr>
          <p:nvPr>
            <p:ph idx="1"/>
          </p:nvPr>
        </p:nvPicPr>
        <p:blipFill>
          <a:blip r:embed="rId3">
            <a:extLst>
              <a:ext uri="{28A0092B-C50C-407E-A947-70E740481C1C}">
                <a14:useLocalDpi xmlns:a14="http://schemas.microsoft.com/office/drawing/2010/main" val="0"/>
              </a:ext>
            </a:extLst>
          </a:blip>
          <a:srcRect t="-5533" b="-5533"/>
          <a:stretch>
            <a:fillRect/>
          </a:stretch>
        </p:blipFill>
        <p:spPr>
          <a:xfrm>
            <a:off x="252413" y="1412776"/>
            <a:ext cx="8496300" cy="4373563"/>
          </a:xfrm>
        </p:spPr>
      </p:pic>
      <p:sp>
        <p:nvSpPr>
          <p:cNvPr id="8" name="Textfeld 7"/>
          <p:cNvSpPr txBox="1"/>
          <p:nvPr/>
        </p:nvSpPr>
        <p:spPr>
          <a:xfrm>
            <a:off x="255365" y="5589240"/>
            <a:ext cx="4464496" cy="369332"/>
          </a:xfrm>
          <a:prstGeom prst="rect">
            <a:avLst/>
          </a:prstGeom>
          <a:noFill/>
        </p:spPr>
        <p:txBody>
          <a:bodyPr wrap="square" rtlCol="0">
            <a:spAutoFit/>
          </a:bodyPr>
          <a:lstStyle/>
          <a:p>
            <a:r>
              <a:rPr lang="de-DE" dirty="0"/>
              <a:t>http://</a:t>
            </a:r>
            <a:r>
              <a:rPr lang="de-DE" dirty="0" err="1"/>
              <a:t>yeoman.io</a:t>
            </a:r>
            <a:r>
              <a:rPr lang="de-DE" dirty="0"/>
              <a:t>/</a:t>
            </a:r>
          </a:p>
        </p:txBody>
      </p:sp>
    </p:spTree>
    <p:extLst>
      <p:ext uri="{BB962C8B-B14F-4D97-AF65-F5344CB8AC3E}">
        <p14:creationId xmlns:p14="http://schemas.microsoft.com/office/powerpoint/2010/main" val="22966472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Yo</a:t>
            </a:r>
            <a:r>
              <a:rPr lang="de-DE" dirty="0"/>
              <a:t> </a:t>
            </a:r>
            <a:r>
              <a:rPr lang="de-DE" dirty="0" err="1"/>
              <a:t>scaffolds</a:t>
            </a:r>
            <a:r>
              <a:rPr lang="de-DE" dirty="0"/>
              <a:t> out a </a:t>
            </a:r>
            <a:r>
              <a:rPr lang="de-DE" dirty="0" err="1"/>
              <a:t>new</a:t>
            </a:r>
            <a:r>
              <a:rPr lang="de-DE" dirty="0"/>
              <a:t> </a:t>
            </a:r>
            <a:r>
              <a:rPr lang="de-DE" dirty="0" err="1"/>
              <a:t>application</a:t>
            </a:r>
            <a:r>
              <a:rPr lang="de-DE" dirty="0"/>
              <a:t>, </a:t>
            </a:r>
            <a:r>
              <a:rPr lang="de-DE" dirty="0" err="1"/>
              <a:t>writing</a:t>
            </a:r>
            <a:r>
              <a:rPr lang="de-DE" dirty="0"/>
              <a:t> </a:t>
            </a:r>
            <a:r>
              <a:rPr lang="de-DE" dirty="0" err="1"/>
              <a:t>your</a:t>
            </a:r>
            <a:r>
              <a:rPr lang="de-DE" dirty="0"/>
              <a:t> </a:t>
            </a:r>
            <a:r>
              <a:rPr lang="de-DE" dirty="0" err="1"/>
              <a:t>Grunt</a:t>
            </a:r>
            <a:r>
              <a:rPr lang="de-DE" dirty="0"/>
              <a:t> </a:t>
            </a:r>
            <a:r>
              <a:rPr lang="de-DE" dirty="0" err="1"/>
              <a:t>configuration</a:t>
            </a:r>
            <a:r>
              <a:rPr lang="de-DE" dirty="0"/>
              <a:t> </a:t>
            </a:r>
            <a:r>
              <a:rPr lang="de-DE" dirty="0" err="1"/>
              <a:t>and</a:t>
            </a:r>
            <a:r>
              <a:rPr lang="de-DE" dirty="0"/>
              <a:t> </a:t>
            </a:r>
            <a:r>
              <a:rPr lang="de-DE" dirty="0" err="1"/>
              <a:t>pulling</a:t>
            </a:r>
            <a:r>
              <a:rPr lang="de-DE" dirty="0"/>
              <a:t> in relevant </a:t>
            </a:r>
            <a:r>
              <a:rPr lang="de-DE" dirty="0" err="1"/>
              <a:t>Grunt</a:t>
            </a:r>
            <a:r>
              <a:rPr lang="de-DE" dirty="0"/>
              <a:t> </a:t>
            </a:r>
            <a:r>
              <a:rPr lang="de-DE" dirty="0" err="1"/>
              <a:t>tasks</a:t>
            </a:r>
            <a:r>
              <a:rPr lang="de-DE" dirty="0"/>
              <a:t> </a:t>
            </a:r>
            <a:r>
              <a:rPr lang="de-DE" dirty="0" err="1"/>
              <a:t>that</a:t>
            </a:r>
            <a:r>
              <a:rPr lang="de-DE" dirty="0"/>
              <a:t> </a:t>
            </a:r>
            <a:r>
              <a:rPr lang="de-DE" dirty="0" err="1"/>
              <a:t>you</a:t>
            </a:r>
            <a:r>
              <a:rPr lang="de-DE" dirty="0"/>
              <a:t> </a:t>
            </a:r>
            <a:r>
              <a:rPr lang="de-DE" dirty="0" err="1"/>
              <a:t>might</a:t>
            </a:r>
            <a:r>
              <a:rPr lang="de-DE" dirty="0"/>
              <a:t> </a:t>
            </a:r>
            <a:r>
              <a:rPr lang="de-DE" dirty="0" err="1"/>
              <a:t>need</a:t>
            </a:r>
            <a:r>
              <a:rPr lang="de-DE" dirty="0"/>
              <a:t> </a:t>
            </a:r>
            <a:r>
              <a:rPr lang="de-DE" dirty="0" err="1"/>
              <a:t>for</a:t>
            </a:r>
            <a:r>
              <a:rPr lang="de-DE" dirty="0"/>
              <a:t> </a:t>
            </a:r>
            <a:r>
              <a:rPr lang="de-DE" dirty="0" err="1"/>
              <a:t>your</a:t>
            </a:r>
            <a:r>
              <a:rPr lang="de-DE" dirty="0"/>
              <a:t> </a:t>
            </a:r>
            <a:r>
              <a:rPr lang="de-DE" dirty="0" err="1"/>
              <a:t>build</a:t>
            </a:r>
            <a:r>
              <a:rPr lang="de-DE" dirty="0"/>
              <a:t>.</a:t>
            </a:r>
          </a:p>
        </p:txBody>
      </p:sp>
      <p:sp>
        <p:nvSpPr>
          <p:cNvPr id="3" name="Titel 2"/>
          <p:cNvSpPr>
            <a:spLocks noGrp="1"/>
          </p:cNvSpPr>
          <p:nvPr>
            <p:ph type="title"/>
          </p:nvPr>
        </p:nvSpPr>
        <p:spPr/>
        <p:txBody>
          <a:bodyPr/>
          <a:lstStyle/>
          <a:p>
            <a:r>
              <a:rPr lang="de-DE" dirty="0" err="1" smtClean="0"/>
              <a:t>Yeoman</a:t>
            </a:r>
            <a:r>
              <a:rPr lang="de-DE" dirty="0" smtClean="0"/>
              <a:t> – Maven für JavaScript ;-)</a:t>
            </a:r>
            <a:endParaRPr lang="de-DE" dirty="0"/>
          </a:p>
        </p:txBody>
      </p:sp>
      <p:pic>
        <p:nvPicPr>
          <p:cNvPr id="4" name="Bild 3" descr="yeoman-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62225"/>
            <a:ext cx="4749800" cy="4114800"/>
          </a:xfrm>
          <a:prstGeom prst="rect">
            <a:avLst/>
          </a:prstGeom>
        </p:spPr>
      </p:pic>
    </p:spTree>
    <p:extLst>
      <p:ext uri="{BB962C8B-B14F-4D97-AF65-F5344CB8AC3E}">
        <p14:creationId xmlns:p14="http://schemas.microsoft.com/office/powerpoint/2010/main" val="3374607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des </a:t>
            </a:r>
            <a:r>
              <a:rPr lang="de-DE" dirty="0" err="1" smtClean="0"/>
              <a:t>Webapp</a:t>
            </a:r>
            <a:r>
              <a:rPr lang="de-DE" dirty="0" smtClean="0"/>
              <a:t> Generators</a:t>
            </a:r>
            <a:endParaRPr lang="de-DE" dirty="0"/>
          </a:p>
        </p:txBody>
      </p:sp>
      <p:sp>
        <p:nvSpPr>
          <p:cNvPr id="3" name="Textplatzhalter 2"/>
          <p:cNvSpPr>
            <a:spLocks noGrp="1"/>
          </p:cNvSpPr>
          <p:nvPr>
            <p:ph type="body" sz="quarter" idx="11"/>
          </p:nvPr>
        </p:nvSpPr>
        <p:spPr/>
        <p:txBody>
          <a:bodyPr/>
          <a:lstStyle/>
          <a:p>
            <a:r>
              <a:rPr lang="de-DE" dirty="0"/>
              <a:t>CSS </a:t>
            </a:r>
            <a:r>
              <a:rPr lang="de-DE" dirty="0" err="1"/>
              <a:t>Autoprefixing</a:t>
            </a:r>
            <a:endParaRPr lang="de-DE" dirty="0"/>
          </a:p>
          <a:p>
            <a:r>
              <a:rPr lang="de-DE" dirty="0" err="1"/>
              <a:t>Built</a:t>
            </a:r>
            <a:r>
              <a:rPr lang="de-DE" dirty="0"/>
              <a:t>-in </a:t>
            </a:r>
            <a:r>
              <a:rPr lang="de-DE" dirty="0" err="1"/>
              <a:t>preview</a:t>
            </a:r>
            <a:r>
              <a:rPr lang="de-DE" dirty="0"/>
              <a:t> </a:t>
            </a:r>
            <a:r>
              <a:rPr lang="de-DE" dirty="0" err="1"/>
              <a:t>server</a:t>
            </a:r>
            <a:r>
              <a:rPr lang="de-DE" dirty="0"/>
              <a:t> </a:t>
            </a:r>
            <a:r>
              <a:rPr lang="de-DE" dirty="0" err="1"/>
              <a:t>with</a:t>
            </a:r>
            <a:r>
              <a:rPr lang="de-DE" dirty="0"/>
              <a:t> </a:t>
            </a:r>
            <a:r>
              <a:rPr lang="de-DE" dirty="0" err="1"/>
              <a:t>LiveReload</a:t>
            </a:r>
            <a:endParaRPr lang="de-DE" dirty="0"/>
          </a:p>
          <a:p>
            <a:r>
              <a:rPr lang="de-DE" dirty="0" err="1"/>
              <a:t>Automagically</a:t>
            </a:r>
            <a:r>
              <a:rPr lang="de-DE" dirty="0"/>
              <a:t> </a:t>
            </a:r>
            <a:r>
              <a:rPr lang="de-DE" dirty="0" err="1"/>
              <a:t>compile</a:t>
            </a:r>
            <a:r>
              <a:rPr lang="de-DE" dirty="0"/>
              <a:t> </a:t>
            </a:r>
            <a:r>
              <a:rPr lang="de-DE" dirty="0" err="1"/>
              <a:t>CoffeeScript</a:t>
            </a:r>
            <a:r>
              <a:rPr lang="de-DE" dirty="0"/>
              <a:t> &amp; </a:t>
            </a:r>
            <a:r>
              <a:rPr lang="de-DE" dirty="0" err="1"/>
              <a:t>Sass</a:t>
            </a:r>
            <a:endParaRPr lang="de-DE" dirty="0"/>
          </a:p>
          <a:p>
            <a:r>
              <a:rPr lang="de-DE" dirty="0" err="1"/>
              <a:t>Automagically</a:t>
            </a:r>
            <a:r>
              <a:rPr lang="de-DE" dirty="0"/>
              <a:t> </a:t>
            </a:r>
            <a:r>
              <a:rPr lang="de-DE" dirty="0" err="1"/>
              <a:t>lint</a:t>
            </a:r>
            <a:r>
              <a:rPr lang="de-DE" dirty="0"/>
              <a:t> </a:t>
            </a:r>
            <a:r>
              <a:rPr lang="de-DE" dirty="0" err="1"/>
              <a:t>your</a:t>
            </a:r>
            <a:r>
              <a:rPr lang="de-DE" dirty="0"/>
              <a:t> </a:t>
            </a:r>
            <a:r>
              <a:rPr lang="de-DE" dirty="0" err="1"/>
              <a:t>scripts</a:t>
            </a:r>
            <a:endParaRPr lang="de-DE" dirty="0"/>
          </a:p>
          <a:p>
            <a:r>
              <a:rPr lang="de-DE" dirty="0" err="1"/>
              <a:t>Automagically</a:t>
            </a:r>
            <a:r>
              <a:rPr lang="de-DE" dirty="0"/>
              <a:t> </a:t>
            </a:r>
            <a:r>
              <a:rPr lang="de-DE" dirty="0" err="1"/>
              <a:t>wire</a:t>
            </a:r>
            <a:r>
              <a:rPr lang="de-DE" dirty="0"/>
              <a:t> </a:t>
            </a:r>
            <a:r>
              <a:rPr lang="de-DE" dirty="0" err="1"/>
              <a:t>up</a:t>
            </a:r>
            <a:r>
              <a:rPr lang="de-DE" dirty="0"/>
              <a:t> </a:t>
            </a:r>
            <a:r>
              <a:rPr lang="de-DE" dirty="0" err="1"/>
              <a:t>your</a:t>
            </a:r>
            <a:r>
              <a:rPr lang="de-DE" dirty="0"/>
              <a:t> Bower </a:t>
            </a:r>
            <a:r>
              <a:rPr lang="de-DE" dirty="0" err="1"/>
              <a:t>components</a:t>
            </a:r>
            <a:r>
              <a:rPr lang="de-DE" dirty="0"/>
              <a:t> </a:t>
            </a:r>
            <a:r>
              <a:rPr lang="de-DE" dirty="0" err="1"/>
              <a:t>with</a:t>
            </a:r>
            <a:r>
              <a:rPr lang="de-DE" dirty="0"/>
              <a:t> </a:t>
            </a:r>
            <a:r>
              <a:rPr lang="de-DE" dirty="0" err="1"/>
              <a:t>grunt-wiredep</a:t>
            </a:r>
            <a:r>
              <a:rPr lang="de-DE" dirty="0"/>
              <a:t>.</a:t>
            </a:r>
          </a:p>
          <a:p>
            <a:r>
              <a:rPr lang="de-DE" dirty="0" err="1"/>
              <a:t>Awesome</a:t>
            </a:r>
            <a:r>
              <a:rPr lang="de-DE" dirty="0"/>
              <a:t> </a:t>
            </a:r>
            <a:r>
              <a:rPr lang="de-DE" dirty="0" smtClean="0"/>
              <a:t>Image</a:t>
            </a:r>
            <a:endParaRPr lang="de-DE" dirty="0"/>
          </a:p>
          <a:p>
            <a:r>
              <a:rPr lang="de-DE" dirty="0"/>
              <a:t>Mocha Unit </a:t>
            </a:r>
            <a:r>
              <a:rPr lang="de-DE" dirty="0" err="1"/>
              <a:t>Testing</a:t>
            </a:r>
            <a:r>
              <a:rPr lang="de-DE" dirty="0"/>
              <a:t> </a:t>
            </a:r>
            <a:r>
              <a:rPr lang="de-DE" dirty="0" err="1"/>
              <a:t>with</a:t>
            </a:r>
            <a:r>
              <a:rPr lang="de-DE" dirty="0"/>
              <a:t> </a:t>
            </a:r>
            <a:r>
              <a:rPr lang="de-DE" dirty="0" err="1"/>
              <a:t>PhantomJS</a:t>
            </a:r>
            <a:endParaRPr lang="de-DE" dirty="0"/>
          </a:p>
          <a:p>
            <a:r>
              <a:rPr lang="de-DE" dirty="0" smtClean="0"/>
              <a:t>Optional: Bootstrap </a:t>
            </a:r>
            <a:r>
              <a:rPr lang="de-DE" dirty="0" err="1"/>
              <a:t>for</a:t>
            </a:r>
            <a:r>
              <a:rPr lang="de-DE" dirty="0"/>
              <a:t> </a:t>
            </a:r>
            <a:r>
              <a:rPr lang="de-DE" dirty="0" err="1" smtClean="0"/>
              <a:t>Sass</a:t>
            </a:r>
            <a:r>
              <a:rPr lang="de-DE" dirty="0" smtClean="0"/>
              <a:t> </a:t>
            </a:r>
            <a:r>
              <a:rPr lang="de-DE" dirty="0" err="1" smtClean="0"/>
              <a:t>and</a:t>
            </a:r>
            <a:r>
              <a:rPr lang="de-DE" dirty="0" smtClean="0"/>
              <a:t> </a:t>
            </a:r>
            <a:r>
              <a:rPr lang="de-DE" dirty="0" err="1" smtClean="0"/>
              <a:t>Leaner</a:t>
            </a:r>
            <a:r>
              <a:rPr lang="de-DE" dirty="0" smtClean="0"/>
              <a:t> </a:t>
            </a:r>
            <a:r>
              <a:rPr lang="de-DE" dirty="0" err="1"/>
              <a:t>Modernizr</a:t>
            </a:r>
            <a:r>
              <a:rPr lang="de-DE" dirty="0"/>
              <a:t> </a:t>
            </a:r>
            <a:r>
              <a:rPr lang="de-DE" dirty="0" err="1" smtClean="0"/>
              <a:t>builds</a:t>
            </a:r>
            <a:endParaRPr lang="de-DE" dirty="0"/>
          </a:p>
          <a:p>
            <a:endParaRPr lang="de-DE" dirty="0"/>
          </a:p>
        </p:txBody>
      </p:sp>
    </p:spTree>
    <p:extLst>
      <p:ext uri="{BB962C8B-B14F-4D97-AF65-F5344CB8AC3E}">
        <p14:creationId xmlns:p14="http://schemas.microsoft.com/office/powerpoint/2010/main" val="694754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npm</a:t>
            </a:r>
            <a:r>
              <a:rPr lang="de-DE" dirty="0" smtClean="0"/>
              <a:t> </a:t>
            </a:r>
            <a:r>
              <a:rPr lang="de-DE" dirty="0" err="1"/>
              <a:t>install</a:t>
            </a:r>
            <a:r>
              <a:rPr lang="de-DE" dirty="0"/>
              <a:t> -</a:t>
            </a:r>
            <a:r>
              <a:rPr lang="de-DE" dirty="0" err="1"/>
              <a:t>g</a:t>
            </a:r>
            <a:r>
              <a:rPr lang="de-DE" dirty="0"/>
              <a:t> </a:t>
            </a:r>
            <a:r>
              <a:rPr lang="de-DE" dirty="0" err="1"/>
              <a:t>yo</a:t>
            </a:r>
            <a:r>
              <a:rPr lang="de-DE" dirty="0"/>
              <a:t> </a:t>
            </a:r>
            <a:r>
              <a:rPr lang="de-DE" dirty="0" err="1"/>
              <a:t>grunt</a:t>
            </a:r>
            <a:r>
              <a:rPr lang="de-DE" dirty="0"/>
              <a:t>-cli </a:t>
            </a:r>
            <a:r>
              <a:rPr lang="de-DE" dirty="0" err="1" smtClean="0"/>
              <a:t>bower</a:t>
            </a:r>
            <a:r>
              <a:rPr lang="de-DE" dirty="0"/>
              <a:t> generator-</a:t>
            </a:r>
            <a:r>
              <a:rPr lang="de-DE" dirty="0" err="1"/>
              <a:t>webapp</a:t>
            </a:r>
            <a:endParaRPr lang="de-DE" dirty="0" smtClean="0"/>
          </a:p>
          <a:p>
            <a:r>
              <a:rPr lang="de-DE" dirty="0" smtClean="0"/>
              <a:t>$ </a:t>
            </a:r>
            <a:r>
              <a:rPr lang="de-DE" dirty="0" err="1" smtClean="0"/>
              <a:t>yo</a:t>
            </a:r>
            <a:r>
              <a:rPr lang="de-DE" dirty="0" smtClean="0"/>
              <a:t> </a:t>
            </a:r>
            <a:r>
              <a:rPr lang="de-DE" dirty="0" err="1" smtClean="0"/>
              <a:t>webapp</a:t>
            </a:r>
            <a:endParaRPr lang="de-DE" dirty="0"/>
          </a:p>
          <a:p>
            <a:r>
              <a:rPr lang="de-DE" dirty="0" smtClean="0"/>
              <a:t>$ </a:t>
            </a:r>
            <a:r>
              <a:rPr lang="de-DE" dirty="0" err="1" smtClean="0"/>
              <a:t>npm</a:t>
            </a:r>
            <a:r>
              <a:rPr lang="de-DE" dirty="0" smtClean="0"/>
              <a:t> </a:t>
            </a:r>
            <a:r>
              <a:rPr lang="de-DE" dirty="0" err="1"/>
              <a:t>install</a:t>
            </a:r>
            <a:r>
              <a:rPr lang="de-DE" dirty="0"/>
              <a:t> </a:t>
            </a:r>
            <a:endParaRPr lang="de-DE" dirty="0" smtClean="0"/>
          </a:p>
        </p:txBody>
      </p:sp>
      <p:sp>
        <p:nvSpPr>
          <p:cNvPr id="3" name="Titel 2"/>
          <p:cNvSpPr>
            <a:spLocks noGrp="1"/>
          </p:cNvSpPr>
          <p:nvPr>
            <p:ph type="title"/>
          </p:nvPr>
        </p:nvSpPr>
        <p:spPr/>
        <p:txBody>
          <a:bodyPr/>
          <a:lstStyle/>
          <a:p>
            <a:r>
              <a:rPr lang="de-DE" dirty="0" err="1" smtClean="0"/>
              <a:t>Yeoman</a:t>
            </a:r>
            <a:endParaRPr lang="de-DE" dirty="0"/>
          </a:p>
        </p:txBody>
      </p:sp>
    </p:spTree>
    <p:extLst>
      <p:ext uri="{BB962C8B-B14F-4D97-AF65-F5344CB8AC3E}">
        <p14:creationId xmlns:p14="http://schemas.microsoft.com/office/powerpoint/2010/main" val="30957161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Bower </a:t>
            </a:r>
            <a:r>
              <a:rPr lang="de-DE" dirty="0" err="1"/>
              <a:t>is</a:t>
            </a:r>
            <a:r>
              <a:rPr lang="de-DE" dirty="0"/>
              <a:t> </a:t>
            </a:r>
            <a:r>
              <a:rPr lang="de-DE" dirty="0" err="1"/>
              <a:t>used</a:t>
            </a:r>
            <a:r>
              <a:rPr lang="de-DE" dirty="0"/>
              <a:t> </a:t>
            </a:r>
            <a:r>
              <a:rPr lang="de-DE" dirty="0" err="1"/>
              <a:t>for</a:t>
            </a:r>
            <a:r>
              <a:rPr lang="de-DE" dirty="0"/>
              <a:t> </a:t>
            </a:r>
            <a:r>
              <a:rPr lang="de-DE" dirty="0" err="1"/>
              <a:t>dependency</a:t>
            </a:r>
            <a:r>
              <a:rPr lang="de-DE" dirty="0"/>
              <a:t> </a:t>
            </a:r>
            <a:r>
              <a:rPr lang="de-DE" dirty="0" err="1"/>
              <a:t>management</a:t>
            </a:r>
            <a:r>
              <a:rPr lang="de-DE" dirty="0"/>
              <a:t>, so </a:t>
            </a:r>
            <a:r>
              <a:rPr lang="de-DE" dirty="0" err="1"/>
              <a:t>that</a:t>
            </a:r>
            <a:r>
              <a:rPr lang="de-DE" dirty="0"/>
              <a:t> </a:t>
            </a:r>
            <a:r>
              <a:rPr lang="de-DE" dirty="0" err="1"/>
              <a:t>you</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to</a:t>
            </a:r>
            <a:r>
              <a:rPr lang="de-DE" dirty="0"/>
              <a:t> </a:t>
            </a:r>
            <a:r>
              <a:rPr lang="de-DE" dirty="0" err="1"/>
              <a:t>manually</a:t>
            </a:r>
            <a:r>
              <a:rPr lang="de-DE" dirty="0"/>
              <a:t> </a:t>
            </a:r>
            <a:r>
              <a:rPr lang="de-DE" dirty="0" err="1"/>
              <a:t>download</a:t>
            </a:r>
            <a:r>
              <a:rPr lang="de-DE" dirty="0"/>
              <a:t> </a:t>
            </a:r>
            <a:r>
              <a:rPr lang="de-DE" dirty="0" err="1"/>
              <a:t>and</a:t>
            </a:r>
            <a:r>
              <a:rPr lang="de-DE" dirty="0"/>
              <a:t> manage </a:t>
            </a:r>
            <a:r>
              <a:rPr lang="de-DE" dirty="0" err="1"/>
              <a:t>your</a:t>
            </a:r>
            <a:r>
              <a:rPr lang="de-DE" dirty="0"/>
              <a:t> </a:t>
            </a:r>
            <a:r>
              <a:rPr lang="de-DE" dirty="0" err="1"/>
              <a:t>scripts</a:t>
            </a:r>
            <a:r>
              <a:rPr lang="de-DE" dirty="0"/>
              <a:t>.</a:t>
            </a:r>
          </a:p>
        </p:txBody>
      </p:sp>
      <p:sp>
        <p:nvSpPr>
          <p:cNvPr id="3" name="Titel 2"/>
          <p:cNvSpPr>
            <a:spLocks noGrp="1"/>
          </p:cNvSpPr>
          <p:nvPr>
            <p:ph type="title"/>
          </p:nvPr>
        </p:nvSpPr>
        <p:spPr/>
        <p:txBody>
          <a:bodyPr/>
          <a:lstStyle/>
          <a:p>
            <a:r>
              <a:rPr lang="de-DE" dirty="0" smtClean="0"/>
              <a:t>Bower</a:t>
            </a:r>
            <a:endParaRPr lang="de-DE" dirty="0"/>
          </a:p>
        </p:txBody>
      </p:sp>
      <p:pic>
        <p:nvPicPr>
          <p:cNvPr id="4" name="Bild 3"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23344"/>
            <a:ext cx="4234656" cy="4234656"/>
          </a:xfrm>
          <a:prstGeom prst="rect">
            <a:avLst/>
          </a:prstGeom>
        </p:spPr>
      </p:pic>
    </p:spTree>
    <p:extLst>
      <p:ext uri="{BB962C8B-B14F-4D97-AF65-F5344CB8AC3E}">
        <p14:creationId xmlns:p14="http://schemas.microsoft.com/office/powerpoint/2010/main" val="33231121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1400" dirty="0" smtClean="0"/>
              <a:t>$ </a:t>
            </a:r>
            <a:r>
              <a:rPr lang="de-DE" sz="1400" dirty="0" err="1"/>
              <a:t>bower</a:t>
            </a:r>
            <a:r>
              <a:rPr lang="de-DE" sz="1400" dirty="0"/>
              <a:t> </a:t>
            </a:r>
            <a:r>
              <a:rPr lang="de-DE" sz="1400" dirty="0" err="1"/>
              <a:t>install</a:t>
            </a:r>
            <a:endParaRPr lang="de-DE" sz="1400" dirty="0"/>
          </a:p>
          <a:p>
            <a:r>
              <a:rPr lang="de-DE" sz="1400" dirty="0" smtClean="0"/>
              <a:t>$ </a:t>
            </a:r>
            <a:r>
              <a:rPr lang="de-DE" sz="1400" dirty="0" err="1" smtClean="0"/>
              <a:t>bower</a:t>
            </a:r>
            <a:r>
              <a:rPr lang="de-DE" sz="1400" dirty="0" smtClean="0"/>
              <a:t> </a:t>
            </a:r>
            <a:r>
              <a:rPr lang="de-DE" sz="1400" dirty="0" err="1"/>
              <a:t>search</a:t>
            </a:r>
            <a:r>
              <a:rPr lang="de-DE" sz="1400" dirty="0"/>
              <a:t> </a:t>
            </a:r>
            <a:r>
              <a:rPr lang="de-DE" sz="1400" dirty="0" err="1"/>
              <a:t>jquery-</a:t>
            </a:r>
            <a:r>
              <a:rPr lang="de-DE" sz="1400" dirty="0" err="1" smtClean="0"/>
              <a:t>ui</a:t>
            </a:r>
            <a:endParaRPr lang="de-DE" sz="1400" dirty="0" smtClean="0"/>
          </a:p>
          <a:p>
            <a:endParaRPr lang="de-DE" sz="1400" dirty="0"/>
          </a:p>
          <a:p>
            <a:endParaRPr lang="de-DE" sz="1400" dirty="0" smtClean="0"/>
          </a:p>
          <a:p>
            <a:r>
              <a:rPr lang="de-DE" sz="1400" dirty="0"/>
              <a:t>Search </a:t>
            </a:r>
            <a:r>
              <a:rPr lang="de-DE" sz="1400" dirty="0" err="1"/>
              <a:t>results</a:t>
            </a:r>
            <a:r>
              <a:rPr lang="de-DE" sz="1400" dirty="0" smtClean="0"/>
              <a:t>:</a:t>
            </a:r>
            <a:endParaRPr lang="de-DE" sz="1400" dirty="0"/>
          </a:p>
          <a:p>
            <a:r>
              <a:rPr lang="de-DE" sz="1400" dirty="0"/>
              <a:t>	  - </a:t>
            </a:r>
            <a:r>
              <a:rPr lang="de-DE" sz="1400" dirty="0" err="1"/>
              <a:t>jquery-ui</a:t>
            </a:r>
            <a:r>
              <a:rPr lang="de-DE" sz="1400" dirty="0"/>
              <a:t> </a:t>
            </a:r>
            <a:r>
              <a:rPr lang="de-DE" sz="1400" dirty="0" err="1"/>
              <a:t>git</a:t>
            </a:r>
            <a:r>
              <a:rPr lang="de-DE" sz="1400" dirty="0"/>
              <a:t>://</a:t>
            </a:r>
            <a:r>
              <a:rPr lang="de-DE" sz="1400" dirty="0" err="1"/>
              <a:t>github.com</a:t>
            </a:r>
            <a:r>
              <a:rPr lang="de-DE" sz="1400" dirty="0"/>
              <a:t>/</a:t>
            </a:r>
            <a:r>
              <a:rPr lang="de-DE" sz="1400" dirty="0" err="1"/>
              <a:t>components</a:t>
            </a:r>
            <a:r>
              <a:rPr lang="de-DE" sz="1400" dirty="0"/>
              <a:t>/</a:t>
            </a:r>
            <a:r>
              <a:rPr lang="de-DE" sz="1400" dirty="0" err="1"/>
              <a:t>jqueryui</a:t>
            </a:r>
            <a:endParaRPr lang="de-DE" sz="1400" dirty="0"/>
          </a:p>
          <a:p>
            <a:r>
              <a:rPr lang="de-DE" sz="1400" dirty="0"/>
              <a:t>	  - </a:t>
            </a:r>
            <a:r>
              <a:rPr lang="de-DE" sz="1400" dirty="0" err="1"/>
              <a:t>jquery-ui-bootstrap</a:t>
            </a:r>
            <a:r>
              <a:rPr lang="de-DE" sz="1400" dirty="0"/>
              <a:t> </a:t>
            </a:r>
            <a:r>
              <a:rPr lang="de-DE" sz="1400" dirty="0" err="1"/>
              <a:t>git</a:t>
            </a:r>
            <a:r>
              <a:rPr lang="de-DE" sz="1400" dirty="0"/>
              <a:t>://</a:t>
            </a:r>
            <a:r>
              <a:rPr lang="de-DE" sz="1400" dirty="0" err="1"/>
              <a:t>github.com</a:t>
            </a:r>
            <a:r>
              <a:rPr lang="de-DE" sz="1400" dirty="0"/>
              <a:t>/</a:t>
            </a:r>
            <a:r>
              <a:rPr lang="de-DE" sz="1400" dirty="0" err="1"/>
              <a:t>gustavohenke</a:t>
            </a:r>
            <a:r>
              <a:rPr lang="de-DE" sz="1400" dirty="0"/>
              <a:t>/</a:t>
            </a:r>
            <a:r>
              <a:rPr lang="de-DE" sz="1400" dirty="0" err="1"/>
              <a:t>jquery-ui-bootstrap</a:t>
            </a:r>
            <a:endParaRPr lang="de-DE" sz="1400" dirty="0"/>
          </a:p>
          <a:p>
            <a:r>
              <a:rPr lang="de-DE" sz="1400" dirty="0"/>
              <a:t>   </a:t>
            </a:r>
            <a:r>
              <a:rPr lang="de-DE" sz="1400" dirty="0" smtClean="0"/>
              <a:t> - </a:t>
            </a:r>
            <a:r>
              <a:rPr lang="de-DE" sz="1400" dirty="0" err="1"/>
              <a:t>jquery</a:t>
            </a:r>
            <a:r>
              <a:rPr lang="de-DE" sz="1400" dirty="0"/>
              <a:t>-</a:t>
            </a:r>
            <a:r>
              <a:rPr lang="de-DE" sz="1400" dirty="0" err="1"/>
              <a:t>ui</a:t>
            </a:r>
            <a:r>
              <a:rPr lang="de-DE" sz="1400" dirty="0"/>
              <a:t>-</a:t>
            </a:r>
            <a:r>
              <a:rPr lang="de-DE" sz="1400" dirty="0" err="1"/>
              <a:t>touch</a:t>
            </a:r>
            <a:r>
              <a:rPr lang="de-DE" sz="1400" dirty="0"/>
              <a:t>-punch </a:t>
            </a:r>
            <a:r>
              <a:rPr lang="de-DE" sz="1400" dirty="0" err="1"/>
              <a:t>git</a:t>
            </a:r>
            <a:r>
              <a:rPr lang="de-DE" sz="1400" dirty="0"/>
              <a:t>://</a:t>
            </a:r>
            <a:r>
              <a:rPr lang="de-DE" sz="1400" dirty="0" err="1"/>
              <a:t>github.com</a:t>
            </a:r>
            <a:r>
              <a:rPr lang="de-DE" sz="1400" dirty="0"/>
              <a:t>/</a:t>
            </a:r>
            <a:r>
              <a:rPr lang="de-DE" sz="1400" dirty="0" err="1"/>
              <a:t>functino</a:t>
            </a:r>
            <a:r>
              <a:rPr lang="de-DE" sz="1400" dirty="0"/>
              <a:t>/</a:t>
            </a:r>
            <a:r>
              <a:rPr lang="de-DE" sz="1400" dirty="0" err="1"/>
              <a:t>jquery-ui-touch-punch.git</a:t>
            </a:r>
            <a:endParaRPr lang="de-DE" sz="1400" dirty="0"/>
          </a:p>
          <a:p>
            <a:r>
              <a:rPr lang="de-DE" sz="1400" dirty="0"/>
              <a:t>    </a:t>
            </a:r>
            <a:r>
              <a:rPr lang="de-DE" sz="1400" dirty="0" smtClean="0"/>
              <a:t>- </a:t>
            </a:r>
            <a:r>
              <a:rPr lang="de-DE" sz="1400" dirty="0" err="1"/>
              <a:t>jquery</a:t>
            </a:r>
            <a:r>
              <a:rPr lang="de-DE" sz="1400" dirty="0"/>
              <a:t>-</a:t>
            </a:r>
            <a:r>
              <a:rPr lang="de-DE" sz="1400" dirty="0" err="1"/>
              <a:t>ui</a:t>
            </a:r>
            <a:r>
              <a:rPr lang="de-DE" sz="1400" dirty="0"/>
              <a:t>-</a:t>
            </a:r>
            <a:r>
              <a:rPr lang="de-DE" sz="1400" dirty="0" err="1"/>
              <a:t>touch</a:t>
            </a:r>
            <a:r>
              <a:rPr lang="de-DE" sz="1400" dirty="0"/>
              <a:t>-punch-</a:t>
            </a:r>
            <a:r>
              <a:rPr lang="de-DE" sz="1400" dirty="0" err="1"/>
              <a:t>working</a:t>
            </a:r>
            <a:r>
              <a:rPr lang="de-DE" sz="1400" dirty="0"/>
              <a:t> </a:t>
            </a:r>
            <a:r>
              <a:rPr lang="de-DE" sz="1400" dirty="0" err="1"/>
              <a:t>git</a:t>
            </a:r>
            <a:r>
              <a:rPr lang="de-DE" sz="1400" dirty="0"/>
              <a:t>://</a:t>
            </a:r>
            <a:r>
              <a:rPr lang="de-DE" sz="1400" dirty="0" err="1"/>
              <a:t>github.com</a:t>
            </a:r>
            <a:r>
              <a:rPr lang="de-DE" sz="1400" dirty="0"/>
              <a:t>/</a:t>
            </a:r>
            <a:r>
              <a:rPr lang="de-DE" sz="1400" dirty="0" err="1"/>
              <a:t>yeco</a:t>
            </a:r>
            <a:r>
              <a:rPr lang="de-DE" sz="1400" dirty="0"/>
              <a:t>/</a:t>
            </a:r>
            <a:r>
              <a:rPr lang="de-DE" sz="1400" dirty="0" err="1"/>
              <a:t>jquery-ui-touch-punch.git</a:t>
            </a:r>
            <a:endParaRPr lang="de-DE" sz="1400" dirty="0"/>
          </a:p>
        </p:txBody>
      </p:sp>
      <p:sp>
        <p:nvSpPr>
          <p:cNvPr id="3" name="Titel 2"/>
          <p:cNvSpPr>
            <a:spLocks noGrp="1"/>
          </p:cNvSpPr>
          <p:nvPr>
            <p:ph type="title"/>
          </p:nvPr>
        </p:nvSpPr>
        <p:spPr/>
        <p:txBody>
          <a:bodyPr/>
          <a:lstStyle/>
          <a:p>
            <a:r>
              <a:rPr lang="de-DE" dirty="0" smtClean="0"/>
              <a:t>Bower</a:t>
            </a:r>
            <a:endParaRPr lang="de-DE" dirty="0"/>
          </a:p>
        </p:txBody>
      </p:sp>
    </p:spTree>
    <p:extLst>
      <p:ext uri="{BB962C8B-B14F-4D97-AF65-F5344CB8AC3E}">
        <p14:creationId xmlns:p14="http://schemas.microsoft.com/office/powerpoint/2010/main" val="325010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Grunt</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build</a:t>
            </a:r>
            <a:r>
              <a:rPr lang="de-DE" dirty="0"/>
              <a:t>, </a:t>
            </a:r>
            <a:r>
              <a:rPr lang="de-DE" dirty="0" err="1"/>
              <a:t>preview</a:t>
            </a:r>
            <a:r>
              <a:rPr lang="de-DE" dirty="0"/>
              <a:t> </a:t>
            </a:r>
            <a:r>
              <a:rPr lang="de-DE" dirty="0" err="1"/>
              <a:t>and</a:t>
            </a:r>
            <a:r>
              <a:rPr lang="de-DE" dirty="0"/>
              <a:t> </a:t>
            </a:r>
            <a:r>
              <a:rPr lang="de-DE" dirty="0" err="1"/>
              <a:t>test</a:t>
            </a:r>
            <a:r>
              <a:rPr lang="de-DE" dirty="0"/>
              <a:t> </a:t>
            </a:r>
            <a:r>
              <a:rPr lang="de-DE" dirty="0" err="1"/>
              <a:t>your</a:t>
            </a:r>
            <a:r>
              <a:rPr lang="de-DE" dirty="0"/>
              <a:t> </a:t>
            </a:r>
            <a:r>
              <a:rPr lang="de-DE" dirty="0" err="1"/>
              <a:t>project</a:t>
            </a:r>
            <a:r>
              <a:rPr lang="de-DE" dirty="0"/>
              <a:t>, </a:t>
            </a:r>
            <a:r>
              <a:rPr lang="de-DE" dirty="0" err="1"/>
              <a:t>thanks</a:t>
            </a:r>
            <a:r>
              <a:rPr lang="de-DE" dirty="0"/>
              <a:t> </a:t>
            </a:r>
            <a:r>
              <a:rPr lang="de-DE" dirty="0" err="1"/>
              <a:t>to</a:t>
            </a:r>
            <a:r>
              <a:rPr lang="de-DE" dirty="0"/>
              <a:t> </a:t>
            </a:r>
            <a:r>
              <a:rPr lang="de-DE" dirty="0" err="1"/>
              <a:t>help</a:t>
            </a:r>
            <a:r>
              <a:rPr lang="de-DE" dirty="0"/>
              <a:t> </a:t>
            </a:r>
            <a:r>
              <a:rPr lang="de-DE" dirty="0" err="1"/>
              <a:t>from</a:t>
            </a:r>
            <a:r>
              <a:rPr lang="de-DE" dirty="0"/>
              <a:t> </a:t>
            </a:r>
            <a:r>
              <a:rPr lang="de-DE" dirty="0" err="1"/>
              <a:t>tasks</a:t>
            </a:r>
            <a:r>
              <a:rPr lang="de-DE" dirty="0"/>
              <a:t> </a:t>
            </a:r>
            <a:r>
              <a:rPr lang="de-DE" dirty="0" err="1"/>
              <a:t>curated</a:t>
            </a:r>
            <a:r>
              <a:rPr lang="de-DE" dirty="0"/>
              <a:t> </a:t>
            </a:r>
            <a:r>
              <a:rPr lang="de-DE" dirty="0" err="1"/>
              <a:t>by</a:t>
            </a:r>
            <a:r>
              <a:rPr lang="de-DE" dirty="0"/>
              <a:t> </a:t>
            </a:r>
            <a:r>
              <a:rPr lang="de-DE" dirty="0" err="1"/>
              <a:t>the</a:t>
            </a:r>
            <a:r>
              <a:rPr lang="de-DE" dirty="0"/>
              <a:t> </a:t>
            </a:r>
            <a:r>
              <a:rPr lang="de-DE" dirty="0" err="1"/>
              <a:t>Yeoman</a:t>
            </a:r>
            <a:r>
              <a:rPr lang="de-DE" dirty="0"/>
              <a:t> </a:t>
            </a:r>
            <a:r>
              <a:rPr lang="de-DE" dirty="0" err="1"/>
              <a:t>team</a:t>
            </a:r>
            <a:r>
              <a:rPr lang="de-DE" dirty="0"/>
              <a:t> </a:t>
            </a:r>
            <a:r>
              <a:rPr lang="de-DE" dirty="0" err="1"/>
              <a:t>and</a:t>
            </a:r>
            <a:r>
              <a:rPr lang="de-DE" dirty="0"/>
              <a:t> </a:t>
            </a:r>
            <a:r>
              <a:rPr lang="de-DE" dirty="0" err="1"/>
              <a:t>grunt-contrib</a:t>
            </a:r>
            <a:r>
              <a:rPr lang="de-DE" dirty="0" smtClean="0"/>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pic>
        <p:nvPicPr>
          <p:cNvPr id="4" name="Bild 3" descr="grunt-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852936"/>
            <a:ext cx="3217109" cy="3789040"/>
          </a:xfrm>
          <a:prstGeom prst="rect">
            <a:avLst/>
          </a:prstGeom>
        </p:spPr>
      </p:pic>
    </p:spTree>
    <p:extLst>
      <p:ext uri="{BB962C8B-B14F-4D97-AF65-F5344CB8AC3E}">
        <p14:creationId xmlns:p14="http://schemas.microsoft.com/office/powerpoint/2010/main" val="10579448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by</a:t>
            </a:r>
            <a:r>
              <a:rPr lang="de-DE" dirty="0" smtClean="0"/>
              <a:t> @</a:t>
            </a:r>
            <a:r>
              <a:rPr lang="de-DE" dirty="0" err="1" smtClean="0"/>
              <a:t>asciidisco</a:t>
            </a:r>
            <a:r>
              <a:rPr lang="de-DE" dirty="0"/>
              <a:t>: </a:t>
            </a:r>
            <a:r>
              <a:rPr lang="de-DE" dirty="0">
                <a:hlinkClick r:id="rId2"/>
              </a:rPr>
              <a:t>http://</a:t>
            </a:r>
            <a:r>
              <a:rPr lang="de-DE" dirty="0" err="1">
                <a:hlinkClick r:id="rId2"/>
              </a:rPr>
              <a:t>grunt.asciidisco.com</a:t>
            </a:r>
            <a:r>
              <a:rPr lang="de-DE" dirty="0">
                <a:hlinkClick r:id="rId2"/>
              </a:rPr>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1201409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Projekt bauen</a:t>
            </a:r>
          </a:p>
          <a:p>
            <a:r>
              <a:rPr lang="de-DE" dirty="0" smtClean="0"/>
              <a:t>$ </a:t>
            </a:r>
            <a:r>
              <a:rPr lang="de-DE" dirty="0" err="1" smtClean="0"/>
              <a:t>grunt</a:t>
            </a:r>
            <a:r>
              <a:rPr lang="de-DE" dirty="0" smtClean="0"/>
              <a:t> </a:t>
            </a:r>
            <a:r>
              <a:rPr lang="de-DE" dirty="0" err="1" smtClean="0"/>
              <a:t>build</a:t>
            </a:r>
            <a:endParaRPr lang="de-DE" dirty="0" smtClean="0"/>
          </a:p>
          <a:p>
            <a:r>
              <a:rPr lang="de-DE" dirty="0" smtClean="0"/>
              <a:t># Tests ausführen</a:t>
            </a:r>
          </a:p>
          <a:p>
            <a:r>
              <a:rPr lang="de-DE" dirty="0" smtClean="0"/>
              <a:t>$ </a:t>
            </a:r>
            <a:r>
              <a:rPr lang="de-DE" dirty="0" err="1"/>
              <a:t>grunt</a:t>
            </a:r>
            <a:r>
              <a:rPr lang="de-DE" dirty="0"/>
              <a:t> </a:t>
            </a:r>
            <a:r>
              <a:rPr lang="de-DE" dirty="0" err="1" smtClean="0"/>
              <a:t>test</a:t>
            </a:r>
            <a:endParaRPr lang="de-DE" dirty="0" smtClean="0"/>
          </a:p>
          <a:p>
            <a:r>
              <a:rPr lang="de-DE" dirty="0" smtClean="0"/>
              <a:t># Server starten</a:t>
            </a:r>
          </a:p>
          <a:p>
            <a:r>
              <a:rPr lang="de-DE" dirty="0" smtClean="0"/>
              <a:t>$ </a:t>
            </a:r>
            <a:r>
              <a:rPr lang="de-DE" dirty="0" err="1"/>
              <a:t>grunt</a:t>
            </a:r>
            <a:r>
              <a:rPr lang="de-DE" dirty="0"/>
              <a:t> </a:t>
            </a:r>
            <a:r>
              <a:rPr lang="de-DE" dirty="0" err="1" smtClean="0"/>
              <a:t>serve</a:t>
            </a:r>
            <a:endParaRPr lang="de-DE" dirty="0"/>
          </a:p>
          <a:p>
            <a:endParaRPr lang="de-DE" dirty="0"/>
          </a:p>
          <a:p>
            <a:endParaRPr lang="de-DE" dirty="0" smtClean="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24095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AWK</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a:solidFill>
                  <a:schemeClr val="bg1"/>
                </a:solidFill>
              </a:rPr>
              <a:t>early</a:t>
            </a: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2418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Optional: </a:t>
            </a:r>
            <a:r>
              <a:rPr lang="de-DE" dirty="0" err="1" smtClean="0"/>
              <a:t>Sass</a:t>
            </a:r>
            <a:r>
              <a:rPr lang="de-DE" dirty="0" smtClean="0"/>
              <a:t> / </a:t>
            </a:r>
            <a:r>
              <a:rPr lang="de-DE" dirty="0" err="1" smtClean="0"/>
              <a:t>Compass</a:t>
            </a:r>
            <a:endParaRPr lang="de-DE" dirty="0"/>
          </a:p>
        </p:txBody>
      </p:sp>
      <p:sp>
        <p:nvSpPr>
          <p:cNvPr id="5" name="Inhaltsplatzhalter 4"/>
          <p:cNvSpPr>
            <a:spLocks noGrp="1"/>
          </p:cNvSpPr>
          <p:nvPr>
            <p:ph idx="1"/>
          </p:nvPr>
        </p:nvSpPr>
        <p:spPr/>
        <p:txBody>
          <a:bodyPr/>
          <a:lstStyle/>
          <a:p>
            <a:pPr marL="0" indent="0">
              <a:buNone/>
            </a:pPr>
            <a:r>
              <a:rPr lang="de-DE" dirty="0" err="1" smtClean="0"/>
              <a:t>Sass</a:t>
            </a:r>
            <a:r>
              <a:rPr lang="de-DE" dirty="0" smtClean="0"/>
              <a:t> / </a:t>
            </a:r>
            <a:r>
              <a:rPr lang="de-DE" dirty="0" err="1" smtClean="0"/>
              <a:t>Compass</a:t>
            </a:r>
            <a:r>
              <a:rPr lang="de-DE" dirty="0" smtClean="0"/>
              <a:t> </a:t>
            </a:r>
            <a:r>
              <a:rPr lang="de-DE" dirty="0" err="1" smtClean="0"/>
              <a:t>for</a:t>
            </a:r>
            <a:r>
              <a:rPr lang="de-DE" dirty="0" smtClean="0"/>
              <a:t> CSS </a:t>
            </a:r>
            <a:r>
              <a:rPr lang="de-DE" dirty="0" err="1" smtClean="0"/>
              <a:t>Preprocessing</a:t>
            </a:r>
            <a:r>
              <a:rPr lang="de-DE" dirty="0" smtClean="0"/>
              <a:t>, </a:t>
            </a:r>
            <a:r>
              <a:rPr lang="de-DE" dirty="0" err="1" smtClean="0"/>
              <a:t>Spriting</a:t>
            </a:r>
            <a:r>
              <a:rPr lang="de-DE" dirty="0" smtClean="0"/>
              <a:t> etc. </a:t>
            </a:r>
          </a:p>
          <a:p>
            <a:pPr marL="0" indent="0">
              <a:buNone/>
            </a:pPr>
            <a:r>
              <a:rPr lang="de-DE" dirty="0" err="1" smtClean="0"/>
              <a:t>They</a:t>
            </a:r>
            <a:r>
              <a:rPr lang="de-DE" dirty="0" smtClean="0"/>
              <a:t> </a:t>
            </a:r>
            <a:r>
              <a:rPr lang="de-DE" dirty="0" err="1" smtClean="0"/>
              <a:t>are</a:t>
            </a:r>
            <a:r>
              <a:rPr lang="de-DE" dirty="0" smtClean="0"/>
              <a:t> </a:t>
            </a:r>
            <a:r>
              <a:rPr lang="de-DE" dirty="0" err="1" smtClean="0"/>
              <a:t>installed</a:t>
            </a:r>
            <a:r>
              <a:rPr lang="de-DE" dirty="0" smtClean="0"/>
              <a:t> </a:t>
            </a:r>
            <a:r>
              <a:rPr lang="de-DE" dirty="0" err="1" smtClean="0"/>
              <a:t>as</a:t>
            </a:r>
            <a:r>
              <a:rPr lang="de-DE" dirty="0" smtClean="0"/>
              <a:t> </a:t>
            </a:r>
            <a:r>
              <a:rPr lang="de-DE" b="1" dirty="0" smtClean="0"/>
              <a:t>Ruby</a:t>
            </a:r>
            <a:r>
              <a:rPr lang="de-DE" dirty="0" smtClean="0"/>
              <a:t>-</a:t>
            </a:r>
            <a:r>
              <a:rPr lang="de-DE" dirty="0" err="1" smtClean="0"/>
              <a:t>Gems</a:t>
            </a:r>
            <a:r>
              <a:rPr lang="de-DE" dirty="0" smtClean="0"/>
              <a:t>.</a:t>
            </a:r>
          </a:p>
          <a:p>
            <a:pPr marL="0" indent="0">
              <a:buNone/>
            </a:pPr>
            <a:r>
              <a:rPr lang="de-DE" dirty="0" err="1" smtClean="0"/>
              <a:t>We</a:t>
            </a:r>
            <a:r>
              <a:rPr lang="de-DE" dirty="0" smtClean="0"/>
              <a:t> will </a:t>
            </a:r>
            <a:r>
              <a:rPr lang="de-DE" dirty="0" err="1" smtClean="0"/>
              <a:t>skip</a:t>
            </a:r>
            <a:r>
              <a:rPr lang="de-DE" dirty="0" smtClean="0"/>
              <a:t> </a:t>
            </a:r>
            <a:r>
              <a:rPr lang="de-DE" dirty="0" err="1" smtClean="0"/>
              <a:t>Sass</a:t>
            </a:r>
            <a:r>
              <a:rPr lang="de-DE" dirty="0" smtClean="0"/>
              <a:t> / </a:t>
            </a:r>
            <a:r>
              <a:rPr lang="de-DE" dirty="0" err="1" smtClean="0"/>
              <a:t>Compass</a:t>
            </a:r>
            <a:r>
              <a:rPr lang="de-DE" dirty="0" smtClean="0"/>
              <a:t> in </a:t>
            </a:r>
            <a:r>
              <a:rPr lang="de-DE" dirty="0" err="1" smtClean="0"/>
              <a:t>this</a:t>
            </a:r>
            <a:r>
              <a:rPr lang="de-DE" dirty="0" smtClean="0"/>
              <a:t> </a:t>
            </a:r>
            <a:r>
              <a:rPr lang="de-DE" dirty="0"/>
              <a:t/>
            </a:r>
            <a:br>
              <a:rPr lang="de-DE" dirty="0"/>
            </a:br>
            <a:r>
              <a:rPr lang="de-DE" dirty="0" err="1" smtClean="0"/>
              <a:t>workshop</a:t>
            </a:r>
            <a:r>
              <a:rPr lang="de-DE" dirty="0" smtClean="0"/>
              <a:t>!</a:t>
            </a:r>
            <a:endParaRPr lang="de-DE" dirty="0"/>
          </a:p>
        </p:txBody>
      </p:sp>
      <p:pic>
        <p:nvPicPr>
          <p:cNvPr id="6" name="Bild 5" descr="compass-logo.png"/>
          <p:cNvPicPr>
            <a:picLocks noChangeAspect="1"/>
          </p:cNvPicPr>
          <p:nvPr/>
        </p:nvPicPr>
        <p:blipFill rotWithShape="1">
          <a:blip r:embed="rId2">
            <a:extLst>
              <a:ext uri="{28A0092B-C50C-407E-A947-70E740481C1C}">
                <a14:useLocalDpi xmlns:a14="http://schemas.microsoft.com/office/drawing/2010/main" val="0"/>
              </a:ext>
            </a:extLst>
          </a:blip>
          <a:srcRect t="44818"/>
          <a:stretch/>
        </p:blipFill>
        <p:spPr>
          <a:xfrm>
            <a:off x="-80020" y="4941168"/>
            <a:ext cx="5372100" cy="1233413"/>
          </a:xfrm>
          <a:prstGeom prst="rect">
            <a:avLst/>
          </a:prstGeom>
        </p:spPr>
      </p:pic>
      <p:pic>
        <p:nvPicPr>
          <p:cNvPr id="7" name="Bild 6" descr="sa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97" y="2204864"/>
            <a:ext cx="3873607" cy="4248472"/>
          </a:xfrm>
          <a:prstGeom prst="rect">
            <a:avLst/>
          </a:prstGeom>
        </p:spPr>
      </p:pic>
    </p:spTree>
    <p:extLst>
      <p:ext uri="{BB962C8B-B14F-4D97-AF65-F5344CB8AC3E}">
        <p14:creationId xmlns:p14="http://schemas.microsoft.com/office/powerpoint/2010/main" val="31309221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 </a:t>
            </a:r>
            <a:r>
              <a:rPr lang="de-DE" dirty="0" err="1">
                <a:solidFill>
                  <a:srgbClr val="FFFFFF"/>
                </a:solidFill>
              </a:rPr>
              <a:t>node</a:t>
            </a:r>
            <a:r>
              <a:rPr lang="de-DE" dirty="0">
                <a:solidFill>
                  <a:srgbClr val="FFFFFF"/>
                </a:solidFill>
              </a:rPr>
              <a:t> installieren über http://</a:t>
            </a:r>
            <a:r>
              <a:rPr lang="de-DE" dirty="0" err="1">
                <a:solidFill>
                  <a:srgbClr val="FFFFFF"/>
                </a:solidFill>
              </a:rPr>
              <a:t>nodejs.org</a:t>
            </a:r>
            <a:r>
              <a:rPr lang="de-DE" dirty="0">
                <a:solidFill>
                  <a:srgbClr val="FFFFFF"/>
                </a:solidFill>
              </a:rPr>
              <a:t>/</a:t>
            </a:r>
            <a:r>
              <a:rPr lang="de-DE" dirty="0" err="1">
                <a:solidFill>
                  <a:srgbClr val="FFFFFF"/>
                </a:solidFill>
              </a:rPr>
              <a:t>download</a:t>
            </a:r>
            <a:r>
              <a:rPr lang="de-DE" dirty="0">
                <a:solidFill>
                  <a:srgbClr val="FFFFFF"/>
                </a:solidFill>
              </a:rPr>
              <a:t>/</a:t>
            </a:r>
          </a:p>
          <a:p>
            <a:pPr marL="0" indent="0">
              <a:buNone/>
            </a:pPr>
            <a:r>
              <a:rPr lang="de-DE" dirty="0" smtClean="0">
                <a:solidFill>
                  <a:srgbClr val="FFFFFF"/>
                </a:solidFill>
              </a:rPr>
              <a:t>$ </a:t>
            </a:r>
            <a:r>
              <a:rPr lang="de-DE" dirty="0" err="1" smtClean="0">
                <a:solidFill>
                  <a:srgbClr val="FFFFFF"/>
                </a:solidFill>
              </a:rPr>
              <a:t>npm</a:t>
            </a:r>
            <a:r>
              <a:rPr lang="de-DE" dirty="0" smtClean="0">
                <a:solidFill>
                  <a:srgbClr val="FFFFFF"/>
                </a:solidFill>
              </a:rPr>
              <a:t> </a:t>
            </a:r>
            <a:r>
              <a:rPr lang="de-DE" dirty="0" err="1" smtClean="0">
                <a:solidFill>
                  <a:srgbClr val="FFFFFF"/>
                </a:solidFill>
              </a:rPr>
              <a:t>install</a:t>
            </a:r>
            <a:r>
              <a:rPr lang="de-DE" dirty="0" smtClean="0">
                <a:solidFill>
                  <a:srgbClr val="FFFFFF"/>
                </a:solidFill>
              </a:rPr>
              <a:t> -</a:t>
            </a:r>
            <a:r>
              <a:rPr lang="de-DE" dirty="0" err="1" smtClean="0">
                <a:solidFill>
                  <a:srgbClr val="FFFFFF"/>
                </a:solidFill>
              </a:rPr>
              <a:t>g</a:t>
            </a: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grunt</a:t>
            </a:r>
            <a:r>
              <a:rPr lang="de-DE" dirty="0" smtClean="0">
                <a:solidFill>
                  <a:srgbClr val="FFFFFF"/>
                </a:solidFill>
              </a:rPr>
              <a:t>-cli </a:t>
            </a:r>
            <a:r>
              <a:rPr lang="de-DE" dirty="0" err="1" smtClean="0">
                <a:solidFill>
                  <a:srgbClr val="FFFFFF"/>
                </a:solidFill>
              </a:rPr>
              <a:t>karma</a:t>
            </a:r>
            <a:r>
              <a:rPr lang="de-DE" dirty="0" smtClean="0">
                <a:solidFill>
                  <a:srgbClr val="FFFFFF"/>
                </a:solidFill>
              </a:rPr>
              <a:t>-cli generator-</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a:solidFill>
                  <a:srgbClr val="FFFFFF"/>
                </a:solidFill>
              </a:rPr>
              <a:t>npm</a:t>
            </a:r>
            <a:r>
              <a:rPr lang="de-DE" dirty="0">
                <a:solidFill>
                  <a:srgbClr val="FFFFFF"/>
                </a:solidFill>
              </a:rPr>
              <a:t> </a:t>
            </a:r>
            <a:r>
              <a:rPr lang="de-DE" dirty="0" err="1">
                <a:solidFill>
                  <a:srgbClr val="FFFFFF"/>
                </a:solidFill>
              </a:rPr>
              <a:t>install</a:t>
            </a:r>
            <a:r>
              <a:rPr lang="de-DE" dirty="0">
                <a:solidFill>
                  <a:srgbClr val="FFFFFF"/>
                </a:solidFill>
              </a:rPr>
              <a:t> </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install</a:t>
            </a:r>
            <a:endParaRPr lang="de-DE" dirty="0" smtClean="0">
              <a:solidFill>
                <a:srgbClr val="FFFFFF"/>
              </a:solidFill>
            </a:endParaRPr>
          </a:p>
          <a:p>
            <a:pPr marL="0" indent="0">
              <a:buNone/>
            </a:pPr>
            <a:r>
              <a:rPr lang="de-DE" dirty="0" smtClean="0">
                <a:solidFill>
                  <a:srgbClr val="FFFFFF"/>
                </a:solidFill>
              </a:rPr>
              <a:t># Führe den Build aus und starte den Server</a:t>
            </a:r>
          </a:p>
          <a:p>
            <a:pPr marL="0" indent="0">
              <a:buNone/>
            </a:pPr>
            <a:r>
              <a:rPr lang="de-DE" dirty="0" err="1" smtClean="0">
                <a:solidFill>
                  <a:srgbClr val="FFFFFF"/>
                </a:solidFill>
              </a:rPr>
              <a:t>grunt</a:t>
            </a:r>
            <a:r>
              <a:rPr lang="de-DE" dirty="0" smtClean="0">
                <a:solidFill>
                  <a:srgbClr val="FFFFFF"/>
                </a:solidFill>
              </a:rPr>
              <a:t> </a:t>
            </a:r>
            <a:r>
              <a:rPr lang="de-DE" dirty="0" err="1">
                <a:solidFill>
                  <a:srgbClr val="FFFFFF"/>
                </a:solidFill>
              </a:rPr>
              <a:t>build</a:t>
            </a:r>
            <a:r>
              <a:rPr lang="de-DE" dirty="0">
                <a:solidFill>
                  <a:srgbClr val="FFFFFF"/>
                </a:solidFill>
              </a:rPr>
              <a:t> </a:t>
            </a:r>
            <a:r>
              <a:rPr lang="de-DE" dirty="0" err="1" smtClean="0">
                <a:solidFill>
                  <a:srgbClr val="FFFFFF"/>
                </a:solidFill>
              </a:rPr>
              <a:t>serve</a:t>
            </a:r>
            <a:endParaRPr lang="de-DE" dirty="0" smtClean="0">
              <a:solidFill>
                <a:srgbClr val="FFFFFF"/>
              </a:solidFill>
            </a:endParaRPr>
          </a:p>
          <a:p>
            <a:pPr marL="0" indent="0">
              <a:buNone/>
            </a:pPr>
            <a:r>
              <a:rPr lang="de-DE" dirty="0" smtClean="0">
                <a:solidFill>
                  <a:srgbClr val="FFFFFF"/>
                </a:solidFill>
              </a:rPr>
              <a:t># Öffne </a:t>
            </a:r>
            <a:r>
              <a:rPr lang="de-DE" dirty="0">
                <a:solidFill>
                  <a:srgbClr val="FFFFFF"/>
                </a:solidFill>
              </a:rPr>
              <a:t>die erzeugte Anwendung in </a:t>
            </a:r>
            <a:r>
              <a:rPr lang="de-DE" dirty="0" err="1">
                <a:solidFill>
                  <a:srgbClr val="FFFFFF"/>
                </a:solidFill>
              </a:rPr>
              <a:t>WebStorm</a:t>
            </a:r>
            <a:r>
              <a:rPr lang="de-DE" dirty="0">
                <a:solidFill>
                  <a:srgbClr val="FFFFFF"/>
                </a:solidFill>
              </a:rPr>
              <a:t>.</a:t>
            </a:r>
          </a:p>
          <a:p>
            <a:pPr marL="0" indent="0">
              <a:buNone/>
            </a:pP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#1 -  Project Setup</a:t>
            </a:r>
            <a:endParaRPr lang="de-DE" dirty="0">
              <a:solidFill>
                <a:srgbClr val="FFFFFF"/>
              </a:solidFill>
            </a:endParaRPr>
          </a:p>
        </p:txBody>
      </p:sp>
    </p:spTree>
    <p:extLst>
      <p:ext uri="{BB962C8B-B14F-4D97-AF65-F5344CB8AC3E}">
        <p14:creationId xmlns:p14="http://schemas.microsoft.com/office/powerpoint/2010/main" val="5800621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a:t>
            </a:r>
            <a:r>
              <a:rPr lang="de-DE" dirty="0" err="1" smtClean="0">
                <a:solidFill>
                  <a:schemeClr val="bg1"/>
                </a:solidFill>
              </a:rPr>
              <a:t>Coding</a:t>
            </a:r>
            <a:r>
              <a:rPr lang="de-DE" dirty="0" smtClean="0">
                <a:solidFill>
                  <a:schemeClr val="bg1"/>
                </a:solidFill>
              </a:rPr>
              <a:t> </a:t>
            </a:r>
            <a:r>
              <a:rPr lang="de-DE" dirty="0" err="1" smtClean="0">
                <a:solidFill>
                  <a:schemeClr val="bg1"/>
                </a:solidFill>
              </a:rPr>
              <a:t>Conventions</a:t>
            </a:r>
            <a:r>
              <a:rPr lang="de-DE" dirty="0" smtClean="0">
                <a:solidFill>
                  <a:schemeClr val="bg1"/>
                </a:solidFill>
              </a:rPr>
              <a:t> und QS</a:t>
            </a:r>
            <a:endParaRPr lang="de-DE" dirty="0">
              <a:solidFill>
                <a:schemeClr val="bg1"/>
              </a:solidFill>
            </a:endParaRPr>
          </a:p>
        </p:txBody>
      </p:sp>
    </p:spTree>
    <p:extLst>
      <p:ext uri="{BB962C8B-B14F-4D97-AF65-F5344CB8AC3E}">
        <p14:creationId xmlns:p14="http://schemas.microsoft.com/office/powerpoint/2010/main" val="365316465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22749324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JSLint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b="0" dirty="0" err="1" smtClean="0"/>
              <a:t>JSLint</a:t>
            </a:r>
            <a:r>
              <a:rPr lang="de-DE" sz="2000" b="0" dirty="0" smtClean="0"/>
              <a:t> </a:t>
            </a:r>
            <a:r>
              <a:rPr lang="de-DE" sz="2000" b="0" dirty="0"/>
              <a:t>- </a:t>
            </a:r>
            <a:r>
              <a:rPr lang="de-DE" sz="2000" b="0" dirty="0" smtClean="0"/>
              <a:t>... Will hurt </a:t>
            </a:r>
            <a:r>
              <a:rPr lang="de-DE" sz="2000" b="0" dirty="0" err="1" smtClean="0"/>
              <a:t>your</a:t>
            </a:r>
            <a:r>
              <a:rPr lang="de-DE" sz="2000" b="0" dirty="0" smtClean="0"/>
              <a:t> </a:t>
            </a:r>
            <a:r>
              <a:rPr lang="de-DE" sz="2000" b="0" dirty="0" err="1" smtClean="0"/>
              <a:t>feelings</a:t>
            </a:r>
            <a:r>
              <a:rPr lang="de-DE" sz="2000" b="0" dirty="0"/>
              <a:t>. </a:t>
            </a:r>
            <a:r>
              <a:rPr lang="de-DE" sz="2000" b="0" dirty="0" err="1" smtClean="0"/>
              <a:t>It</a:t>
            </a:r>
            <a:r>
              <a:rPr lang="de-DE" sz="2000" b="0" dirty="0" smtClean="0"/>
              <a:t> </a:t>
            </a:r>
            <a:r>
              <a:rPr lang="de-DE" sz="2000" b="0" dirty="0" err="1" smtClean="0"/>
              <a:t>takes</a:t>
            </a:r>
            <a:r>
              <a:rPr lang="de-DE" sz="2000" b="0" dirty="0" smtClean="0"/>
              <a:t> </a:t>
            </a:r>
            <a:r>
              <a:rPr lang="de-DE" sz="2000" b="0" dirty="0"/>
              <a:t>a JavaScript </a:t>
            </a:r>
            <a:r>
              <a:rPr lang="de-DE" sz="2000" b="0" dirty="0" err="1"/>
              <a:t>source</a:t>
            </a:r>
            <a:r>
              <a:rPr lang="de-DE" sz="2000" b="0" dirty="0"/>
              <a:t> </a:t>
            </a:r>
            <a:r>
              <a:rPr lang="de-DE" sz="2000" b="0" dirty="0" err="1"/>
              <a:t>and</a:t>
            </a:r>
            <a:r>
              <a:rPr lang="de-DE" sz="2000" b="0" dirty="0"/>
              <a:t> </a:t>
            </a:r>
            <a:r>
              <a:rPr lang="de-DE" sz="2000" b="0" dirty="0" err="1"/>
              <a:t>scans</a:t>
            </a:r>
            <a:r>
              <a:rPr lang="de-DE" sz="2000" b="0" dirty="0"/>
              <a:t> it. </a:t>
            </a:r>
            <a:r>
              <a:rPr lang="de-DE" sz="2000" b="0" dirty="0" err="1"/>
              <a:t>If</a:t>
            </a:r>
            <a:r>
              <a:rPr lang="de-DE" sz="2000" b="0" dirty="0"/>
              <a:t> </a:t>
            </a:r>
            <a:r>
              <a:rPr lang="de-DE" sz="2000" b="0" dirty="0" err="1"/>
              <a:t>it</a:t>
            </a:r>
            <a:r>
              <a:rPr lang="de-DE" sz="2000" b="0" dirty="0"/>
              <a:t> </a:t>
            </a:r>
            <a:r>
              <a:rPr lang="de-DE" sz="2000" b="0" dirty="0" err="1"/>
              <a:t>finds</a:t>
            </a:r>
            <a:r>
              <a:rPr lang="de-DE" sz="2000" b="0" dirty="0"/>
              <a:t> a </a:t>
            </a:r>
            <a:r>
              <a:rPr lang="de-DE" sz="2000" b="0" dirty="0" err="1"/>
              <a:t>problem</a:t>
            </a:r>
            <a:r>
              <a:rPr lang="de-DE" sz="2000" b="0" dirty="0"/>
              <a:t>, </a:t>
            </a:r>
            <a:r>
              <a:rPr lang="de-DE" sz="2000" b="0" dirty="0" err="1"/>
              <a:t>it</a:t>
            </a:r>
            <a:r>
              <a:rPr lang="de-DE" sz="2000" b="0" dirty="0"/>
              <a:t> </a:t>
            </a:r>
            <a:r>
              <a:rPr lang="de-DE" sz="2000" b="0" dirty="0" err="1"/>
              <a:t>returns</a:t>
            </a:r>
            <a:r>
              <a:rPr lang="de-DE" sz="2000" b="0" dirty="0"/>
              <a:t> a </a:t>
            </a:r>
            <a:r>
              <a:rPr lang="de-DE" sz="2000" b="0" dirty="0" err="1"/>
              <a:t>message</a:t>
            </a:r>
            <a:r>
              <a:rPr lang="de-DE" sz="2000" b="0" dirty="0"/>
              <a:t> </a:t>
            </a:r>
            <a:r>
              <a:rPr lang="de-DE" sz="2000" b="0" dirty="0" err="1"/>
              <a:t>describing</a:t>
            </a:r>
            <a:r>
              <a:rPr lang="de-DE" sz="2000" b="0" dirty="0"/>
              <a:t> </a:t>
            </a:r>
            <a:r>
              <a:rPr lang="de-DE" sz="2000" b="0" dirty="0" err="1"/>
              <a:t>the</a:t>
            </a:r>
            <a:r>
              <a:rPr lang="de-DE" sz="2000" b="0" dirty="0"/>
              <a:t> </a:t>
            </a:r>
            <a:r>
              <a:rPr lang="de-DE" sz="2000" b="0" dirty="0" err="1"/>
              <a:t>problem</a:t>
            </a:r>
            <a:r>
              <a:rPr lang="de-DE" sz="2000" b="0" dirty="0"/>
              <a:t> </a:t>
            </a:r>
            <a:r>
              <a:rPr lang="de-DE" sz="2000" b="0" dirty="0" err="1"/>
              <a:t>and</a:t>
            </a:r>
            <a:r>
              <a:rPr lang="de-DE" sz="2000" b="0" dirty="0"/>
              <a:t> an </a:t>
            </a:r>
            <a:r>
              <a:rPr lang="de-DE" sz="2000" b="0" dirty="0" err="1"/>
              <a:t>approximate</a:t>
            </a:r>
            <a:r>
              <a:rPr lang="de-DE" sz="2000" b="0" dirty="0"/>
              <a:t> </a:t>
            </a:r>
            <a:r>
              <a:rPr lang="de-DE" sz="2000" b="0" dirty="0" err="1"/>
              <a:t>location</a:t>
            </a:r>
            <a:r>
              <a:rPr lang="de-DE" sz="2000" b="0" dirty="0"/>
              <a:t> </a:t>
            </a:r>
            <a:r>
              <a:rPr lang="de-DE" sz="2000" b="0" dirty="0" err="1"/>
              <a:t>within</a:t>
            </a:r>
            <a:r>
              <a:rPr lang="de-DE" sz="2000" b="0" dirty="0"/>
              <a:t> </a:t>
            </a:r>
            <a:r>
              <a:rPr lang="de-DE" sz="2000" b="0" dirty="0" err="1"/>
              <a:t>the</a:t>
            </a:r>
            <a:r>
              <a:rPr lang="de-DE" sz="2000" b="0" dirty="0"/>
              <a:t> </a:t>
            </a:r>
            <a:r>
              <a:rPr lang="de-DE" sz="2000" b="0" dirty="0" err="1"/>
              <a:t>source</a:t>
            </a:r>
            <a:r>
              <a:rPr lang="de-DE" sz="2000" b="0" dirty="0"/>
              <a:t>. The </a:t>
            </a:r>
            <a:r>
              <a:rPr lang="de-DE" sz="2000" b="0" dirty="0" err="1"/>
              <a:t>problem</a:t>
            </a:r>
            <a:r>
              <a:rPr lang="de-DE" sz="2000" b="0" dirty="0"/>
              <a:t> </a:t>
            </a:r>
            <a:r>
              <a:rPr lang="de-DE" sz="2000" b="0" dirty="0" err="1"/>
              <a:t>is</a:t>
            </a:r>
            <a:r>
              <a:rPr lang="de-DE" sz="2000" b="0" dirty="0"/>
              <a:t> not </a:t>
            </a:r>
            <a:r>
              <a:rPr lang="de-DE" sz="2000" b="0" dirty="0" err="1"/>
              <a:t>necessarily</a:t>
            </a:r>
            <a:r>
              <a:rPr lang="de-DE" sz="2000" b="0" dirty="0"/>
              <a:t> a </a:t>
            </a:r>
            <a:r>
              <a:rPr lang="de-DE" sz="2000" b="0" dirty="0" err="1"/>
              <a:t>syntax</a:t>
            </a:r>
            <a:r>
              <a:rPr lang="de-DE" sz="2000" b="0" dirty="0"/>
              <a:t> </a:t>
            </a:r>
            <a:r>
              <a:rPr lang="de-DE" sz="2000" b="0" dirty="0" err="1"/>
              <a:t>error</a:t>
            </a:r>
            <a:r>
              <a:rPr lang="de-DE" sz="2000" b="0" dirty="0"/>
              <a:t>, </a:t>
            </a:r>
            <a:r>
              <a:rPr lang="de-DE" sz="2000" b="0" dirty="0" err="1"/>
              <a:t>although</a:t>
            </a:r>
            <a:r>
              <a:rPr lang="de-DE" sz="2000" b="0" dirty="0"/>
              <a:t> </a:t>
            </a:r>
            <a:r>
              <a:rPr lang="de-DE" sz="2000" b="0" dirty="0" err="1"/>
              <a:t>it</a:t>
            </a:r>
            <a:r>
              <a:rPr lang="de-DE" sz="2000" b="0" dirty="0"/>
              <a:t> </a:t>
            </a:r>
            <a:r>
              <a:rPr lang="de-DE" sz="2000" b="0" dirty="0" err="1"/>
              <a:t>often</a:t>
            </a:r>
            <a:r>
              <a:rPr lang="de-DE" sz="2000" b="0" dirty="0"/>
              <a:t> </a:t>
            </a:r>
            <a:r>
              <a:rPr lang="de-DE" sz="2000" b="0" dirty="0" err="1"/>
              <a:t>is</a:t>
            </a:r>
            <a:r>
              <a:rPr lang="de-DE" sz="2000" b="0" dirty="0"/>
              <a:t>.</a:t>
            </a:r>
            <a:endParaRPr lang="de-DE" sz="2000" b="0" dirty="0" smtClean="0"/>
          </a:p>
          <a:p>
            <a:endParaRPr lang="de-DE" sz="2000" b="0" dirty="0" smtClean="0"/>
          </a:p>
          <a:p>
            <a:r>
              <a:rPr lang="de-DE" sz="2000" b="0" dirty="0" smtClean="0"/>
              <a:t>-- </a:t>
            </a:r>
            <a:r>
              <a:rPr lang="de-DE" sz="2000" b="0" dirty="0"/>
              <a:t>http</a:t>
            </a:r>
            <a:r>
              <a:rPr lang="de-DE" sz="2000" b="0" dirty="0" smtClean="0"/>
              <a:t>:/</a:t>
            </a:r>
            <a:r>
              <a:rPr lang="de-DE" sz="2000" b="0" dirty="0" err="1" smtClean="0"/>
              <a:t>www.jslint.com</a:t>
            </a:r>
            <a:r>
              <a:rPr lang="de-DE" sz="2000" b="0" dirty="0" smtClean="0"/>
              <a:t>/lint.html</a:t>
            </a:r>
          </a:p>
          <a:p>
            <a:r>
              <a:rPr lang="de-DE" sz="2000" b="0" dirty="0" smtClean="0"/>
              <a:t>-- http:/</a:t>
            </a:r>
            <a:r>
              <a:rPr lang="de-DE" sz="2000" b="0" dirty="0" err="1" smtClean="0"/>
              <a:t>code.google.com</a:t>
            </a:r>
            <a:r>
              <a:rPr lang="de-DE" sz="2000" b="0" dirty="0" smtClean="0"/>
              <a:t>/p/jslint4java/</a:t>
            </a:r>
            <a:endParaRPr lang="de-DE" sz="2000" b="0" dirty="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6" name="Picture 2" descr="C:\Users\ochso\Desktop\build-process\assets\jslint.gif"/>
          <p:cNvPicPr>
            <a:picLocks noChangeAspect="1" noChangeArrowheads="1"/>
          </p:cNvPicPr>
          <p:nvPr/>
        </p:nvPicPr>
        <p:blipFill>
          <a:blip r:embed="rId3"/>
          <a:srcRect/>
          <a:stretch>
            <a:fillRect/>
          </a:stretch>
        </p:blipFill>
        <p:spPr bwMode="auto">
          <a:xfrm>
            <a:off x="2998788" y="2218048"/>
            <a:ext cx="1954783" cy="612465"/>
          </a:xfrm>
          <a:prstGeom prst="rect">
            <a:avLst/>
          </a:prstGeom>
          <a:noFill/>
        </p:spPr>
      </p:pic>
    </p:spTree>
    <p:extLst>
      <p:ext uri="{BB962C8B-B14F-4D97-AF65-F5344CB8AC3E}">
        <p14:creationId xmlns:p14="http://schemas.microsoft.com/office/powerpoint/2010/main" val="29123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JSHint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dirty="0" err="1"/>
              <a:t>JSHint</a:t>
            </a:r>
            <a:r>
              <a:rPr lang="de-DE" sz="2000" dirty="0"/>
              <a:t> </a:t>
            </a:r>
            <a:r>
              <a:rPr lang="de-DE" sz="2000" dirty="0" err="1"/>
              <a:t>is</a:t>
            </a:r>
            <a:r>
              <a:rPr lang="de-DE" sz="2000" dirty="0"/>
              <a:t> a </a:t>
            </a:r>
            <a:r>
              <a:rPr lang="de-DE" sz="2000" dirty="0" err="1"/>
              <a:t>community-driven</a:t>
            </a:r>
            <a:r>
              <a:rPr lang="de-DE" sz="2000" dirty="0"/>
              <a:t> </a:t>
            </a:r>
            <a:r>
              <a:rPr lang="de-DE" sz="2000" dirty="0" err="1"/>
              <a:t>tool</a:t>
            </a:r>
            <a:r>
              <a:rPr lang="de-DE" sz="2000" dirty="0"/>
              <a:t> </a:t>
            </a:r>
            <a:r>
              <a:rPr lang="de-DE" sz="2000" dirty="0" err="1"/>
              <a:t>to</a:t>
            </a:r>
            <a:r>
              <a:rPr lang="de-DE" sz="2000" dirty="0"/>
              <a:t> </a:t>
            </a:r>
            <a:r>
              <a:rPr lang="de-DE" sz="2000" dirty="0" err="1"/>
              <a:t>detect</a:t>
            </a:r>
            <a:r>
              <a:rPr lang="de-DE" sz="2000" dirty="0"/>
              <a:t> </a:t>
            </a:r>
            <a:r>
              <a:rPr lang="de-DE" sz="2000" dirty="0" err="1"/>
              <a:t>errors</a:t>
            </a:r>
            <a:r>
              <a:rPr lang="de-DE" sz="2000" dirty="0"/>
              <a:t> </a:t>
            </a:r>
            <a:r>
              <a:rPr lang="de-DE" sz="2000" dirty="0" err="1"/>
              <a:t>and</a:t>
            </a:r>
            <a:r>
              <a:rPr lang="de-DE" sz="2000" dirty="0"/>
              <a:t> potential </a:t>
            </a:r>
            <a:r>
              <a:rPr lang="de-DE" sz="2000" dirty="0" err="1"/>
              <a:t>problems</a:t>
            </a:r>
            <a:r>
              <a:rPr lang="de-DE" sz="2000" dirty="0"/>
              <a:t> in JavaScript </a:t>
            </a:r>
            <a:r>
              <a:rPr lang="de-DE" sz="2000" dirty="0" err="1"/>
              <a:t>code</a:t>
            </a:r>
            <a:r>
              <a:rPr lang="de-DE" sz="2000" dirty="0"/>
              <a:t> </a:t>
            </a:r>
            <a:r>
              <a:rPr lang="de-DE" sz="2000" dirty="0" err="1"/>
              <a:t>and</a:t>
            </a:r>
            <a:r>
              <a:rPr lang="de-DE" sz="2000" dirty="0"/>
              <a:t> </a:t>
            </a:r>
            <a:r>
              <a:rPr lang="de-DE" sz="2000" dirty="0" err="1"/>
              <a:t>to</a:t>
            </a:r>
            <a:r>
              <a:rPr lang="de-DE" sz="2000" dirty="0"/>
              <a:t> </a:t>
            </a:r>
            <a:r>
              <a:rPr lang="de-DE" sz="2000" dirty="0" err="1"/>
              <a:t>enforce</a:t>
            </a:r>
            <a:r>
              <a:rPr lang="de-DE" sz="2000" dirty="0"/>
              <a:t> </a:t>
            </a:r>
            <a:r>
              <a:rPr lang="de-DE" sz="2000" dirty="0" err="1"/>
              <a:t>your</a:t>
            </a:r>
            <a:r>
              <a:rPr lang="de-DE" sz="2000" dirty="0"/>
              <a:t> </a:t>
            </a:r>
            <a:r>
              <a:rPr lang="de-DE" sz="2000" dirty="0" err="1"/>
              <a:t>team's</a:t>
            </a:r>
            <a:r>
              <a:rPr lang="de-DE" sz="2000" dirty="0"/>
              <a:t> </a:t>
            </a:r>
            <a:r>
              <a:rPr lang="de-DE" sz="2000" dirty="0" err="1"/>
              <a:t>coding</a:t>
            </a:r>
            <a:r>
              <a:rPr lang="de-DE" sz="2000" dirty="0"/>
              <a:t> </a:t>
            </a:r>
            <a:r>
              <a:rPr lang="de-DE" sz="2000" dirty="0" err="1"/>
              <a:t>conventions</a:t>
            </a:r>
            <a:r>
              <a:rPr lang="de-DE" sz="2000" dirty="0" smtClean="0"/>
              <a:t>.</a:t>
            </a:r>
          </a:p>
          <a:p>
            <a:endParaRPr lang="de-DE" sz="2000" b="0" dirty="0" smtClean="0"/>
          </a:p>
          <a:p>
            <a:r>
              <a:rPr lang="de-DE" sz="2000" b="0" dirty="0" smtClean="0"/>
              <a:t>-- </a:t>
            </a:r>
            <a:r>
              <a:rPr lang="de-DE" sz="2000" dirty="0"/>
              <a:t>http://www.jshint.com/</a:t>
            </a:r>
            <a:endParaRPr lang="de-DE" sz="2000" b="0" dirty="0" smtClean="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4" name="Bild 3"/>
          <p:cNvPicPr>
            <a:picLocks noChangeAspect="1"/>
          </p:cNvPicPr>
          <p:nvPr/>
        </p:nvPicPr>
        <p:blipFill>
          <a:blip r:embed="rId2"/>
          <a:stretch>
            <a:fillRect/>
          </a:stretch>
        </p:blipFill>
        <p:spPr>
          <a:xfrm>
            <a:off x="2999932" y="1245149"/>
            <a:ext cx="2952329" cy="1594827"/>
          </a:xfrm>
          <a:prstGeom prst="rect">
            <a:avLst/>
          </a:prstGeom>
        </p:spPr>
      </p:pic>
    </p:spTree>
    <p:extLst>
      <p:ext uri="{BB962C8B-B14F-4D97-AF65-F5344CB8AC3E}">
        <p14:creationId xmlns:p14="http://schemas.microsoft.com/office/powerpoint/2010/main" val="3469455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Führe den Task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aus und versuche ihn fehlschlagen zu </a:t>
            </a:r>
            <a:r>
              <a:rPr lang="de-DE" dirty="0" smtClean="0">
                <a:solidFill>
                  <a:srgbClr val="FFFFFF"/>
                </a:solidFill>
              </a:rPr>
              <a:t>lassen.</a:t>
            </a:r>
            <a:endParaRPr lang="de-DE" dirty="0">
              <a:solidFill>
                <a:srgbClr val="FFFFFF"/>
              </a:solidFill>
            </a:endParaRPr>
          </a:p>
          <a:p>
            <a:pPr marL="0" indent="0">
              <a:buNone/>
            </a:pPr>
            <a:r>
              <a:rPr lang="de-DE" dirty="0">
                <a:solidFill>
                  <a:srgbClr val="FFFFFF"/>
                </a:solidFill>
              </a:rPr>
              <a:t>Untersuche </a:t>
            </a:r>
            <a:r>
              <a:rPr lang="de-DE" dirty="0" err="1">
                <a:solidFill>
                  <a:srgbClr val="FFFFFF"/>
                </a:solidFill>
                <a:latin typeface="Consolas"/>
                <a:cs typeface="Consolas"/>
              </a:rPr>
              <a:t>Gruntfile.js</a:t>
            </a:r>
            <a:r>
              <a:rPr lang="de-DE" dirty="0">
                <a:solidFill>
                  <a:srgbClr val="FFFFFF"/>
                </a:solidFill>
                <a:latin typeface="Consolas"/>
                <a:cs typeface="Consolas"/>
              </a:rPr>
              <a:t> </a:t>
            </a:r>
            <a:r>
              <a:rPr lang="de-DE" dirty="0">
                <a:solidFill>
                  <a:srgbClr val="FFFFFF"/>
                </a:solidFill>
              </a:rPr>
              <a:t>und identifiziere den entsprechenden Task für </a:t>
            </a:r>
            <a:r>
              <a:rPr lang="de-DE" dirty="0" err="1" smtClean="0">
                <a:solidFill>
                  <a:srgbClr val="FFFFFF"/>
                </a:solidFill>
              </a:rPr>
              <a:t>jshint</a:t>
            </a:r>
            <a:r>
              <a:rPr lang="de-DE" dirty="0" smtClean="0">
                <a:solidFill>
                  <a:srgbClr val="FFFFFF"/>
                </a:solidFill>
              </a:rPr>
              <a:t>. Welche </a:t>
            </a:r>
            <a:r>
              <a:rPr lang="de-DE" dirty="0">
                <a:solidFill>
                  <a:srgbClr val="FFFFFF"/>
                </a:solidFill>
              </a:rPr>
              <a:t>Konfigurationsdatei wird </a:t>
            </a:r>
            <a:r>
              <a:rPr lang="de-DE" dirty="0" smtClean="0">
                <a:solidFill>
                  <a:srgbClr val="FFFFFF"/>
                </a:solidFill>
              </a:rPr>
              <a:t>wo verwendet?</a:t>
            </a:r>
            <a:endParaRPr lang="de-DE" dirty="0">
              <a:solidFill>
                <a:srgbClr val="FFFFFF"/>
              </a:solidFill>
            </a:endParaRPr>
          </a:p>
          <a:p>
            <a:pPr marL="0" indent="0">
              <a:buNone/>
            </a:pPr>
            <a:r>
              <a:rPr lang="de-DE" dirty="0">
                <a:solidFill>
                  <a:srgbClr val="FFFFFF"/>
                </a:solidFill>
              </a:rPr>
              <a:t>Verändere die Konfigurationsdatei so, dass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nicht mehr </a:t>
            </a:r>
            <a:r>
              <a:rPr lang="de-DE" dirty="0" smtClean="0">
                <a:solidFill>
                  <a:srgbClr val="FFFFFF"/>
                </a:solidFill>
              </a:rPr>
              <a:t>fehlschlägt.</a:t>
            </a: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#2 -  </a:t>
            </a:r>
            <a:r>
              <a:rPr lang="de-DE" dirty="0" err="1" smtClean="0">
                <a:solidFill>
                  <a:srgbClr val="FFFFFF"/>
                </a:solidFill>
              </a:rPr>
              <a:t>JSHint</a:t>
            </a:r>
            <a:endParaRPr lang="de-DE" dirty="0">
              <a:solidFill>
                <a:srgbClr val="FFFFFF"/>
              </a:solidFill>
            </a:endParaRPr>
          </a:p>
        </p:txBody>
      </p:sp>
    </p:spTree>
    <p:extLst>
      <p:ext uri="{BB962C8B-B14F-4D97-AF65-F5344CB8AC3E}">
        <p14:creationId xmlns:p14="http://schemas.microsoft.com/office/powerpoint/2010/main" val="4858123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695804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Testing</a:t>
            </a:r>
            <a:endParaRPr lang="de-DE" dirty="0"/>
          </a:p>
        </p:txBody>
      </p:sp>
      <p:sp>
        <p:nvSpPr>
          <p:cNvPr id="3" name="Textplatzhalter 2"/>
          <p:cNvSpPr>
            <a:spLocks noGrp="1"/>
          </p:cNvSpPr>
          <p:nvPr>
            <p:ph type="body" sz="quarter" idx="11"/>
          </p:nvPr>
        </p:nvSpPr>
        <p:spPr/>
        <p:txBody>
          <a:bodyPr/>
          <a:lstStyle/>
          <a:p>
            <a:r>
              <a:rPr lang="de-DE" dirty="0" smtClean="0"/>
              <a:t>TDD / BDD würde den Rahmen des Workshops sprengen</a:t>
            </a:r>
          </a:p>
          <a:p>
            <a:r>
              <a:rPr lang="de-DE" dirty="0" smtClean="0"/>
              <a:t>Trotzdem: Kein Build-Script ohne automatisierte Test ;-)</a:t>
            </a:r>
          </a:p>
          <a:p>
            <a:endParaRPr lang="de-DE" dirty="0"/>
          </a:p>
        </p:txBody>
      </p:sp>
    </p:spTree>
    <p:extLst>
      <p:ext uri="{BB962C8B-B14F-4D97-AF65-F5344CB8AC3E}">
        <p14:creationId xmlns:p14="http://schemas.microsoft.com/office/powerpoint/2010/main" val="3405190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33703102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39911092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Führe die Tests aus</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grunt</a:t>
            </a:r>
            <a:r>
              <a:rPr lang="de-DE" dirty="0" smtClean="0">
                <a:solidFill>
                  <a:srgbClr val="FFFFFF"/>
                </a:solidFill>
                <a:latin typeface="Consolas"/>
                <a:cs typeface="Consolas"/>
              </a:rPr>
              <a:t> </a:t>
            </a:r>
            <a:r>
              <a:rPr lang="de-DE" dirty="0" err="1">
                <a:solidFill>
                  <a:srgbClr val="FFFFFF"/>
                </a:solidFill>
                <a:latin typeface="Consolas"/>
                <a:cs typeface="Consolas"/>
              </a:rPr>
              <a:t>build</a:t>
            </a:r>
            <a:r>
              <a:rPr lang="de-DE" dirty="0">
                <a:solidFill>
                  <a:srgbClr val="FFFFFF"/>
                </a:solidFill>
                <a:latin typeface="Consolas"/>
                <a:cs typeface="Consolas"/>
              </a:rPr>
              <a:t> </a:t>
            </a:r>
            <a:r>
              <a:rPr lang="de-DE" dirty="0" err="1" smtClean="0">
                <a:solidFill>
                  <a:srgbClr val="FFFFFF"/>
                </a:solidFill>
                <a:latin typeface="Consolas"/>
                <a:cs typeface="Consolas"/>
              </a:rPr>
              <a:t>test</a:t>
            </a:r>
            <a:endParaRPr lang="de-DE" dirty="0" smtClean="0">
              <a:solidFill>
                <a:srgbClr val="FFFFFF"/>
              </a:solidFill>
              <a:latin typeface="Consolas"/>
              <a:cs typeface="Consolas"/>
            </a:endParaRPr>
          </a:p>
          <a:p>
            <a:pPr marL="0" indent="0">
              <a:buNone/>
            </a:pPr>
            <a:r>
              <a:rPr lang="de-DE" dirty="0" smtClean="0">
                <a:solidFill>
                  <a:srgbClr val="FFFFFF"/>
                </a:solidFill>
              </a:rPr>
              <a:t>Finde </a:t>
            </a:r>
            <a:r>
              <a:rPr lang="de-DE" dirty="0">
                <a:solidFill>
                  <a:srgbClr val="FFFFFF"/>
                </a:solidFill>
              </a:rPr>
              <a:t>die </a:t>
            </a:r>
            <a:r>
              <a:rPr lang="de-DE" dirty="0" smtClean="0">
                <a:solidFill>
                  <a:srgbClr val="FFFFFF"/>
                </a:solidFill>
              </a:rPr>
              <a:t>passenden Tests.</a:t>
            </a:r>
            <a:endParaRPr lang="de-DE" dirty="0">
              <a:solidFill>
                <a:srgbClr val="FFFFFF"/>
              </a:solidFill>
            </a:endParaRPr>
          </a:p>
          <a:p>
            <a:pPr marL="0" indent="0">
              <a:buNone/>
            </a:pPr>
            <a:r>
              <a:rPr lang="de-DE" dirty="0" smtClean="0">
                <a:solidFill>
                  <a:srgbClr val="FFFFFF"/>
                </a:solidFill>
              </a:rPr>
              <a:t>Füge </a:t>
            </a:r>
            <a:r>
              <a:rPr lang="de-DE" dirty="0">
                <a:solidFill>
                  <a:srgbClr val="FFFFFF"/>
                </a:solidFill>
              </a:rPr>
              <a:t>einen Test hinzu, der </a:t>
            </a:r>
            <a:r>
              <a:rPr lang="de-DE" dirty="0" smtClean="0">
                <a:solidFill>
                  <a:srgbClr val="FFFFFF"/>
                </a:solidFill>
              </a:rPr>
              <a:t>fehlschlagen sollte, </a:t>
            </a:r>
            <a:r>
              <a:rPr lang="de-DE" dirty="0">
                <a:solidFill>
                  <a:srgbClr val="FFFFFF"/>
                </a:solidFill>
              </a:rPr>
              <a:t>z.B. </a:t>
            </a:r>
          </a:p>
          <a:p>
            <a:pPr marL="0" indent="0">
              <a:buNone/>
            </a:pPr>
            <a:r>
              <a:rPr lang="de-DE" dirty="0">
                <a:solidFill>
                  <a:srgbClr val="FFFFFF"/>
                </a:solidFill>
                <a:latin typeface="Consolas"/>
                <a:cs typeface="Consolas"/>
              </a:rPr>
              <a:t> </a:t>
            </a:r>
            <a:r>
              <a:rPr lang="de-DE" dirty="0" smtClean="0">
                <a:solidFill>
                  <a:srgbClr val="FFFFFF"/>
                </a:solidFill>
                <a:latin typeface="Consolas"/>
                <a:cs typeface="Consolas"/>
              </a:rPr>
              <a:t>	</a:t>
            </a:r>
            <a:r>
              <a:rPr lang="de-DE" dirty="0" err="1" smtClean="0">
                <a:solidFill>
                  <a:srgbClr val="FFFFFF"/>
                </a:solidFill>
                <a:latin typeface="Consolas"/>
                <a:cs typeface="Consolas"/>
              </a:rPr>
              <a:t>assert</a:t>
            </a:r>
            <a:r>
              <a:rPr lang="de-DE" dirty="0">
                <a:solidFill>
                  <a:srgbClr val="FFFFFF"/>
                </a:solidFill>
                <a:latin typeface="Consolas"/>
                <a:cs typeface="Consolas"/>
              </a:rPr>
              <a:t>(false, "</a:t>
            </a:r>
            <a:r>
              <a:rPr lang="de-DE" dirty="0" err="1">
                <a:solidFill>
                  <a:srgbClr val="FFFFFF"/>
                </a:solidFill>
                <a:latin typeface="Consolas"/>
                <a:cs typeface="Consolas"/>
              </a:rPr>
              <a:t>this</a:t>
            </a:r>
            <a:r>
              <a:rPr lang="de-DE" dirty="0">
                <a:solidFill>
                  <a:srgbClr val="FFFFFF"/>
                </a:solidFill>
                <a:latin typeface="Consolas"/>
                <a:cs typeface="Consolas"/>
              </a:rPr>
              <a:t> </a:t>
            </a:r>
            <a:r>
              <a:rPr lang="de-DE" dirty="0" err="1">
                <a:solidFill>
                  <a:srgbClr val="FFFFFF"/>
                </a:solidFill>
                <a:latin typeface="Consolas"/>
                <a:cs typeface="Consolas"/>
              </a:rPr>
              <a:t>test</a:t>
            </a:r>
            <a:r>
              <a:rPr lang="de-DE" dirty="0">
                <a:solidFill>
                  <a:srgbClr val="FFFFFF"/>
                </a:solidFill>
                <a:latin typeface="Consolas"/>
                <a:cs typeface="Consolas"/>
              </a:rPr>
              <a:t> </a:t>
            </a:r>
            <a:r>
              <a:rPr lang="de-DE" dirty="0" err="1">
                <a:solidFill>
                  <a:srgbClr val="FFFFFF"/>
                </a:solidFill>
                <a:latin typeface="Consolas"/>
                <a:cs typeface="Consolas"/>
              </a:rPr>
              <a:t>should</a:t>
            </a:r>
            <a:r>
              <a:rPr lang="de-DE" dirty="0">
                <a:solidFill>
                  <a:srgbClr val="FFFFFF"/>
                </a:solidFill>
                <a:latin typeface="Consolas"/>
                <a:cs typeface="Consolas"/>
              </a:rPr>
              <a:t> </a:t>
            </a:r>
            <a:r>
              <a:rPr lang="de-DE" dirty="0" err="1">
                <a:solidFill>
                  <a:srgbClr val="FFFFFF"/>
                </a:solidFill>
                <a:latin typeface="Consolas"/>
                <a:cs typeface="Consolas"/>
              </a:rPr>
              <a:t>fail</a:t>
            </a:r>
            <a:r>
              <a:rPr lang="de-DE" dirty="0">
                <a:solidFill>
                  <a:srgbClr val="FFFFFF"/>
                </a:solidFill>
                <a:latin typeface="Consolas"/>
                <a:cs typeface="Consolas"/>
              </a:rPr>
              <a:t>")</a:t>
            </a:r>
          </a:p>
          <a:p>
            <a:pPr marL="0" indent="0">
              <a:buNone/>
            </a:pPr>
            <a:r>
              <a:rPr lang="de-DE" dirty="0" smtClean="0">
                <a:solidFill>
                  <a:srgbClr val="FFFFFF"/>
                </a:solidFill>
              </a:rPr>
              <a:t>Führe den Build aus.</a:t>
            </a:r>
          </a:p>
          <a:p>
            <a:pPr marL="0" indent="0">
              <a:buNone/>
            </a:pPr>
            <a:r>
              <a:rPr lang="de-DE" dirty="0" smtClean="0">
                <a:solidFill>
                  <a:srgbClr val="FFFFFF"/>
                </a:solidFill>
              </a:rPr>
              <a:t>Repariere den Test und führe den Build erneut aus.</a:t>
            </a:r>
          </a:p>
          <a:p>
            <a:pPr marL="0" indent="0">
              <a:buNone/>
            </a:pPr>
            <a:r>
              <a:rPr lang="de-DE" dirty="0" smtClean="0">
                <a:solidFill>
                  <a:srgbClr val="FFFFFF"/>
                </a:solidFill>
              </a:rPr>
              <a:t>Bonus: Erzeuge eine </a:t>
            </a:r>
            <a:r>
              <a:rPr lang="de-DE" dirty="0" err="1" smtClean="0">
                <a:solidFill>
                  <a:srgbClr val="FFFFFF"/>
                </a:solidFill>
              </a:rPr>
              <a:t>karma.conf.js</a:t>
            </a:r>
            <a:r>
              <a:rPr lang="de-DE" dirty="0" smtClean="0">
                <a:solidFill>
                  <a:srgbClr val="FFFFFF"/>
                </a:solidFill>
              </a:rPr>
              <a:t>, damit die Tests in </a:t>
            </a:r>
            <a:r>
              <a:rPr lang="de-DE" dirty="0" err="1" smtClean="0">
                <a:solidFill>
                  <a:srgbClr val="FFFFFF"/>
                </a:solidFill>
              </a:rPr>
              <a:t>Webstrom</a:t>
            </a:r>
            <a:r>
              <a:rPr lang="de-DE" dirty="0" smtClean="0">
                <a:solidFill>
                  <a:srgbClr val="FFFFFF"/>
                </a:solidFill>
              </a:rPr>
              <a:t> über den Karma-Runner ausgeführt werden </a:t>
            </a:r>
            <a:r>
              <a:rPr lang="de-DE" dirty="0">
                <a:solidFill>
                  <a:srgbClr val="FFFFFF"/>
                </a:solidFill>
              </a:rPr>
              <a:t>können. Installiere </a:t>
            </a:r>
            <a:r>
              <a:rPr lang="de-DE" dirty="0" smtClean="0">
                <a:solidFill>
                  <a:srgbClr val="FFFFFF"/>
                </a:solidFill>
              </a:rPr>
              <a:t>dazu </a:t>
            </a:r>
            <a:r>
              <a:rPr lang="de-DE" dirty="0" err="1" smtClean="0">
                <a:solidFill>
                  <a:srgbClr val="FFFFFF"/>
                </a:solidFill>
              </a:rPr>
              <a:t>karma</a:t>
            </a:r>
            <a:r>
              <a:rPr lang="de-DE" dirty="0" smtClean="0">
                <a:solidFill>
                  <a:srgbClr val="FFFFFF"/>
                </a:solidFill>
              </a:rPr>
              <a:t>, </a:t>
            </a:r>
            <a:r>
              <a:rPr lang="de-DE" dirty="0" err="1">
                <a:solidFill>
                  <a:srgbClr val="FFFFFF"/>
                </a:solidFill>
              </a:rPr>
              <a:t>karma</a:t>
            </a:r>
            <a:r>
              <a:rPr lang="de-DE" dirty="0">
                <a:solidFill>
                  <a:srgbClr val="FFFFFF"/>
                </a:solidFill>
              </a:rPr>
              <a:t>-</a:t>
            </a:r>
            <a:r>
              <a:rPr lang="de-DE" dirty="0" smtClean="0">
                <a:solidFill>
                  <a:srgbClr val="FFFFFF"/>
                </a:solidFill>
              </a:rPr>
              <a:t>mocha, </a:t>
            </a:r>
            <a:r>
              <a:rPr lang="de-DE" dirty="0" err="1">
                <a:solidFill>
                  <a:srgbClr val="FFFFFF"/>
                </a:solidFill>
              </a:rPr>
              <a:t>karma-</a:t>
            </a:r>
            <a:r>
              <a:rPr lang="de-DE" dirty="0" err="1" smtClean="0">
                <a:solidFill>
                  <a:srgbClr val="FFFFFF"/>
                </a:solidFill>
              </a:rPr>
              <a:t>chai</a:t>
            </a:r>
            <a:r>
              <a:rPr lang="de-DE" dirty="0" smtClean="0">
                <a:solidFill>
                  <a:srgbClr val="FFFFFF"/>
                </a:solidFill>
              </a:rPr>
              <a:t>, </a:t>
            </a:r>
            <a:r>
              <a:rPr lang="de-DE" dirty="0" err="1" smtClean="0">
                <a:solidFill>
                  <a:srgbClr val="FFFFFF"/>
                </a:solidFill>
              </a:rPr>
              <a:t>phantomjs</a:t>
            </a:r>
            <a:r>
              <a:rPr lang="de-DE" dirty="0" smtClean="0">
                <a:solidFill>
                  <a:srgbClr val="FFFFFF"/>
                </a:solidFill>
              </a:rPr>
              <a:t>, </a:t>
            </a:r>
            <a:r>
              <a:rPr lang="de-DE" dirty="0" err="1">
                <a:solidFill>
                  <a:srgbClr val="FFFFFF"/>
                </a:solidFill>
              </a:rPr>
              <a:t>karma-phantomjs-</a:t>
            </a:r>
            <a:r>
              <a:rPr lang="de-DE" dirty="0" err="1" smtClean="0">
                <a:solidFill>
                  <a:srgbClr val="FFFFFF"/>
                </a:solidFill>
              </a:rPr>
              <a:t>launcher</a:t>
            </a:r>
            <a:r>
              <a:rPr lang="de-DE" dirty="0" smtClean="0">
                <a:solidFill>
                  <a:srgbClr val="FFFFFF"/>
                </a:solidFill>
              </a:rPr>
              <a:t> über </a:t>
            </a:r>
            <a:r>
              <a:rPr lang="de-DE" dirty="0" err="1" smtClean="0">
                <a:solidFill>
                  <a:srgbClr val="FFFFFF"/>
                </a:solidFill>
              </a:rPr>
              <a:t>npm</a:t>
            </a: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#3 -  Tests</a:t>
            </a:r>
            <a:endParaRPr lang="de-DE" dirty="0">
              <a:solidFill>
                <a:srgbClr val="FFFFFF"/>
              </a:solidFill>
            </a:endParaRPr>
          </a:p>
        </p:txBody>
      </p:sp>
    </p:spTree>
    <p:extLst>
      <p:ext uri="{BB962C8B-B14F-4D97-AF65-F5344CB8AC3E}">
        <p14:creationId xmlns:p14="http://schemas.microsoft.com/office/powerpoint/2010/main" val="18654767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5333312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jsdoc</a:t>
            </a:r>
            <a:r>
              <a:rPr lang="de-DE" dirty="0" err="1" smtClean="0">
                <a:solidFill>
                  <a:srgbClr val="FFFFFF"/>
                </a:solidFill>
              </a:rPr>
              <a:t>-Plugin</a:t>
            </a:r>
            <a:endParaRPr lang="de-DE" dirty="0" smtClean="0">
              <a:solidFill>
                <a:srgbClr val="FFFFFF"/>
              </a:solidFill>
            </a:endParaRPr>
          </a:p>
          <a:p>
            <a:pPr marL="0" indent="0">
              <a:buNone/>
            </a:pPr>
            <a:r>
              <a:rPr lang="de-DE" dirty="0" smtClean="0">
                <a:solidFill>
                  <a:srgbClr val="FFFFFF"/>
                </a:solidFill>
              </a:rPr>
              <a:t>Konfiguriere das </a:t>
            </a:r>
            <a:r>
              <a:rPr lang="de-DE" dirty="0" err="1" smtClean="0">
                <a:solidFill>
                  <a:srgbClr val="FFFFFF"/>
                </a:solidFill>
              </a:rPr>
              <a:t>Plugin</a:t>
            </a:r>
            <a:r>
              <a:rPr lang="de-DE" dirty="0" smtClean="0">
                <a:solidFill>
                  <a:srgbClr val="FFFFFF"/>
                </a:solidFill>
              </a:rPr>
              <a:t> im </a:t>
            </a:r>
            <a:r>
              <a:rPr lang="de-DE" dirty="0" err="1" smtClean="0">
                <a:solidFill>
                  <a:srgbClr val="FFFFFF"/>
                </a:solidFill>
              </a:rPr>
              <a:t>Gruntfile</a:t>
            </a:r>
            <a:endParaRPr lang="de-DE" dirty="0" smtClean="0">
              <a:solidFill>
                <a:srgbClr val="FFFFFF"/>
              </a:solidFill>
            </a:endParaRPr>
          </a:p>
          <a:p>
            <a:pPr marL="0" indent="0">
              <a:buNone/>
            </a:pPr>
            <a:r>
              <a:rPr lang="de-DE" dirty="0">
                <a:solidFill>
                  <a:srgbClr val="FFFFFF"/>
                </a:solidFill>
                <a:latin typeface="Consolas"/>
                <a:cs typeface="Consolas"/>
              </a:rPr>
              <a:t>	</a:t>
            </a:r>
            <a:r>
              <a:rPr lang="tr-TR" dirty="0" err="1">
                <a:solidFill>
                  <a:srgbClr val="FFFFFF"/>
                </a:solidFill>
                <a:latin typeface="Consolas"/>
                <a:cs typeface="Consolas"/>
              </a:rPr>
              <a:t>jsdoc</a:t>
            </a:r>
            <a:r>
              <a:rPr lang="tr-TR" dirty="0">
                <a:solidFill>
                  <a:srgbClr val="FFFFFF"/>
                </a:solidFill>
                <a:latin typeface="Consolas"/>
                <a:cs typeface="Consolas"/>
              </a:rPr>
              <a:t> :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err="1" smtClean="0">
                <a:solidFill>
                  <a:srgbClr val="FFFFFF"/>
                </a:solidFill>
                <a:latin typeface="Consolas"/>
                <a:cs typeface="Consolas"/>
              </a:rPr>
              <a:t>dist</a:t>
            </a:r>
            <a:r>
              <a:rPr lang="tr-TR" dirty="0" smtClean="0">
                <a:solidFill>
                  <a:srgbClr val="FFFFFF"/>
                </a:solidFill>
                <a:latin typeface="Consolas"/>
                <a:cs typeface="Consolas"/>
              </a:rPr>
              <a:t> </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err="1" smtClean="0">
                <a:solidFill>
                  <a:srgbClr val="FFFFFF"/>
                </a:solidFill>
                <a:latin typeface="Consolas"/>
                <a:cs typeface="Consolas"/>
              </a:rPr>
              <a:t>src</a:t>
            </a: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r>
              <a:rPr lang="tr-TR" dirty="0" err="1" smtClean="0">
                <a:solidFill>
                  <a:srgbClr val="FFFFFF"/>
                </a:solidFill>
                <a:latin typeface="Consolas"/>
                <a:cs typeface="Consolas"/>
              </a:rPr>
              <a:t>app</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smtClean="0">
                <a:solidFill>
                  <a:srgbClr val="FFFFFF"/>
                </a:solidFill>
                <a:latin typeface="Consolas"/>
                <a:cs typeface="Consolas"/>
              </a:rPr>
              <a:t>’,</a:t>
            </a:r>
            <a:r>
              <a:rPr lang="tr-TR" dirty="0">
                <a:solidFill>
                  <a:srgbClr val="FFFFFF"/>
                </a:solidFill>
                <a:latin typeface="Consolas"/>
                <a:cs typeface="Consolas"/>
              </a:rPr>
              <a:t> '</a:t>
            </a:r>
            <a:r>
              <a:rPr lang="tr-TR" dirty="0" smtClean="0">
                <a:solidFill>
                  <a:srgbClr val="FFFFFF"/>
                </a:solidFill>
                <a:latin typeface="Consolas"/>
                <a:cs typeface="Consolas"/>
              </a:rPr>
              <a:t>test</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a:solidFill>
                  <a:srgbClr val="FFFFFF"/>
                </a:solidFill>
                <a:latin typeface="Consolas"/>
                <a:cs typeface="Consolas"/>
              </a:rPr>
              <a:t>'</a:t>
            </a:r>
            <a:r>
              <a:rPr lang="tr-TR" dirty="0" smtClean="0">
                <a:solidFill>
                  <a:srgbClr val="FFFFFF"/>
                </a:solidFill>
                <a:latin typeface="Consolas"/>
                <a:cs typeface="Consolas"/>
              </a:rPr>
              <a:t>]</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dest: '</a:t>
            </a:r>
            <a:r>
              <a:rPr lang="tr-TR" dirty="0" err="1">
                <a:solidFill>
                  <a:srgbClr val="FFFFFF"/>
                </a:solidFill>
                <a:latin typeface="Consolas"/>
                <a:cs typeface="Consolas"/>
              </a:rPr>
              <a:t>doc</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p>
          <a:p>
            <a:pPr marL="0" indent="0">
              <a:buNone/>
            </a:pPr>
            <a:r>
              <a:rPr lang="tr-TR" dirty="0" err="1" smtClean="0">
                <a:solidFill>
                  <a:srgbClr val="FFFFFF"/>
                </a:solidFill>
                <a:latin typeface="Calibri"/>
                <a:cs typeface="Calibri"/>
              </a:rPr>
              <a:t>Führe</a:t>
            </a:r>
            <a:r>
              <a:rPr lang="tr-TR" dirty="0" smtClean="0">
                <a:solidFill>
                  <a:srgbClr val="FFFFFF"/>
                </a:solidFill>
                <a:latin typeface="Calibri"/>
                <a:cs typeface="Calibri"/>
              </a:rPr>
              <a:t> den Build </a:t>
            </a:r>
            <a:r>
              <a:rPr lang="tr-TR" dirty="0" err="1" smtClean="0">
                <a:solidFill>
                  <a:srgbClr val="FFFFFF"/>
                </a:solidFill>
                <a:latin typeface="Calibri"/>
                <a:cs typeface="Calibri"/>
              </a:rPr>
              <a:t>aus</a:t>
            </a:r>
            <a:r>
              <a:rPr lang="tr-TR" dirty="0" smtClean="0">
                <a:solidFill>
                  <a:srgbClr val="FFFFFF"/>
                </a:solidFill>
                <a:latin typeface="Calibri"/>
                <a:cs typeface="Calibri"/>
              </a:rPr>
              <a:t>, </a:t>
            </a:r>
            <a:r>
              <a:rPr lang="tr-TR" dirty="0" err="1" smtClean="0">
                <a:solidFill>
                  <a:srgbClr val="FFFFFF"/>
                </a:solidFill>
                <a:latin typeface="Calibri"/>
                <a:cs typeface="Calibri"/>
              </a:rPr>
              <a:t>experimentiere</a:t>
            </a:r>
            <a:r>
              <a:rPr lang="tr-TR" dirty="0" smtClean="0">
                <a:solidFill>
                  <a:srgbClr val="FFFFFF"/>
                </a:solidFill>
                <a:latin typeface="Calibri"/>
                <a:cs typeface="Calibri"/>
              </a:rPr>
              <a:t> mit den </a:t>
            </a:r>
            <a:r>
              <a:rPr lang="tr-TR" dirty="0" err="1" smtClean="0">
                <a:solidFill>
                  <a:srgbClr val="FFFFFF"/>
                </a:solidFill>
                <a:latin typeface="Calibri"/>
                <a:cs typeface="Calibri"/>
              </a:rPr>
              <a:t>Features</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#4 -  Doc</a:t>
            </a:r>
            <a:endParaRPr lang="de-DE" dirty="0">
              <a:solidFill>
                <a:srgbClr val="FFFFFF"/>
              </a:solidFill>
            </a:endParaRPr>
          </a:p>
        </p:txBody>
      </p:sp>
    </p:spTree>
    <p:extLst>
      <p:ext uri="{BB962C8B-B14F-4D97-AF65-F5344CB8AC3E}">
        <p14:creationId xmlns:p14="http://schemas.microsoft.com/office/powerpoint/2010/main" val="1248915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
        <p:nvSpPr>
          <p:cNvPr id="9" name="Abgerundetes Rechteck 8"/>
          <p:cNvSpPr/>
          <p:nvPr/>
        </p:nvSpPr>
        <p:spPr bwMode="auto">
          <a:xfrm>
            <a:off x="7763972"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Plato</a:t>
            </a:r>
            <a:endParaRPr kumimoji="0" lang="de-DE" sz="1400" b="0" i="0" u="none" strike="noStrike" normalizeH="0" baseline="0" dirty="0">
              <a:ln w="18415" cmpd="sng">
                <a:noFill/>
                <a:prstDash val="solid"/>
              </a:ln>
              <a:solidFill>
                <a:schemeClr val="bg1"/>
              </a:solidFill>
              <a:latin typeface="+mj-lt"/>
            </a:endParaRPr>
          </a:p>
        </p:txBody>
      </p:sp>
      <p:sp>
        <p:nvSpPr>
          <p:cNvPr id="10" name="Pfeil nach rechts 9"/>
          <p:cNvSpPr/>
          <p:nvPr/>
        </p:nvSpPr>
        <p:spPr bwMode="auto">
          <a:xfrm>
            <a:off x="6732240"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3802973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Plato</a:t>
            </a:r>
            <a:endParaRPr lang="de-DE" dirty="0"/>
          </a:p>
        </p:txBody>
      </p:sp>
      <p:pic>
        <p:nvPicPr>
          <p:cNvPr id="4" name="Bild 3" descr="pl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70"/>
          </a:xfrm>
          <a:prstGeom prst="rect">
            <a:avLst/>
          </a:prstGeom>
        </p:spPr>
      </p:pic>
    </p:spTree>
    <p:extLst>
      <p:ext uri="{BB962C8B-B14F-4D97-AF65-F5344CB8AC3E}">
        <p14:creationId xmlns:p14="http://schemas.microsoft.com/office/powerpoint/2010/main" val="1936862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rPr>
              <a:t>plato-plugin</a:t>
            </a:r>
            <a:r>
              <a:rPr lang="de-DE" dirty="0" smtClean="0">
                <a:solidFill>
                  <a:srgbClr val="FFFFFF"/>
                </a:solidFill>
              </a:rPr>
              <a:t> </a:t>
            </a:r>
            <a:r>
              <a:rPr lang="de-DE" dirty="0">
                <a:solidFill>
                  <a:srgbClr val="FFFFFF"/>
                </a:solidFill>
              </a:rPr>
              <a:t>„</a:t>
            </a:r>
            <a:r>
              <a:rPr lang="de-DE" dirty="0" err="1">
                <a:solidFill>
                  <a:srgbClr val="FFFFFF"/>
                </a:solidFill>
              </a:rPr>
              <a:t>grunt-</a:t>
            </a:r>
            <a:r>
              <a:rPr lang="de-DE" dirty="0" err="1" smtClean="0">
                <a:solidFill>
                  <a:srgbClr val="FFFFFF"/>
                </a:solidFill>
              </a:rPr>
              <a:t>plato</a:t>
            </a:r>
            <a:r>
              <a:rPr lang="de-DE" dirty="0" smtClean="0">
                <a:solidFill>
                  <a:srgbClr val="FFFFFF"/>
                </a:solidFill>
              </a:rPr>
              <a:t>“ und konfiguriere es</a:t>
            </a:r>
          </a:p>
          <a:p>
            <a:pPr marL="0" indent="0">
              <a:buNone/>
            </a:pPr>
            <a:r>
              <a:rPr lang="de-DE" dirty="0">
                <a:solidFill>
                  <a:srgbClr val="FFFFFF"/>
                </a:solidFill>
                <a:latin typeface="Consolas"/>
                <a:cs typeface="Consolas"/>
              </a:rPr>
              <a:t>	</a:t>
            </a:r>
            <a:r>
              <a:rPr lang="tr-TR" dirty="0" smtClean="0">
                <a:solidFill>
                  <a:srgbClr val="FFFFFF"/>
                </a:solidFill>
                <a:latin typeface="Consolas"/>
                <a:cs typeface="Consolas"/>
              </a:rPr>
              <a:t>plato</a:t>
            </a:r>
            <a:r>
              <a:rPr lang="tr-TR" dirty="0">
                <a:solidFill>
                  <a:srgbClr val="FFFFFF"/>
                </a:solidFill>
                <a:latin typeface="Consolas"/>
                <a:cs typeface="Consolas"/>
              </a:rPr>
              <a:t>: {</a:t>
            </a:r>
          </a:p>
          <a:p>
            <a:pPr marL="0" indent="0">
              <a:buNone/>
            </a:pPr>
            <a:r>
              <a:rPr lang="tr-TR" dirty="0" smtClean="0">
                <a:solidFill>
                  <a:srgbClr val="FFFFFF"/>
                </a:solidFill>
                <a:latin typeface="Consolas"/>
                <a:cs typeface="Consolas"/>
              </a:rPr>
              <a:t>	  </a:t>
            </a:r>
            <a:r>
              <a:rPr lang="tr-TR" dirty="0" err="1" smtClean="0">
                <a:solidFill>
                  <a:srgbClr val="FFFFFF"/>
                </a:solidFill>
                <a:latin typeface="Consolas"/>
                <a:cs typeface="Consolas"/>
              </a:rPr>
              <a:t>reports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 </a:t>
            </a:r>
            <a:r>
              <a:rPr lang="tr-TR" dirty="0" err="1" smtClean="0">
                <a:solidFill>
                  <a:srgbClr val="FFFFFF"/>
                </a:solidFill>
                <a:latin typeface="Consolas"/>
                <a:cs typeface="Consolas"/>
              </a:rPr>
              <a:t>files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err="1">
                <a:solidFill>
                  <a:srgbClr val="FFFFFF"/>
                </a:solidFill>
                <a:latin typeface="Consolas"/>
                <a:cs typeface="Consolas"/>
              </a:rPr>
              <a:t>report</a:t>
            </a:r>
            <a:r>
              <a:rPr lang="tr-TR" dirty="0">
                <a:solidFill>
                  <a:srgbClr val="FFFFFF"/>
                </a:solidFill>
                <a:latin typeface="Consolas"/>
                <a:cs typeface="Consolas"/>
              </a:rPr>
              <a:t>': </a:t>
            </a:r>
            <a:endParaRPr lang="tr-TR" dirty="0" smtClean="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a:t>
            </a:r>
            <a:r>
              <a:rPr lang="tr-TR" dirty="0" err="1">
                <a:solidFill>
                  <a:srgbClr val="FFFFFF"/>
                </a:solidFill>
                <a:latin typeface="Consolas"/>
                <a:cs typeface="Consolas"/>
              </a:rPr>
              <a:t>app</a:t>
            </a:r>
            <a:r>
              <a:rPr lang="tr-TR" dirty="0">
                <a:solidFill>
                  <a:srgbClr val="FFFFFF"/>
                </a:solidFill>
                <a:latin typeface="Consolas"/>
                <a:cs typeface="Consolas"/>
              </a:rPr>
              <a:t>/{,*/}*.</a:t>
            </a:r>
            <a:r>
              <a:rPr lang="tr-TR" dirty="0" err="1">
                <a:solidFill>
                  <a:srgbClr val="FFFFFF"/>
                </a:solidFill>
                <a:latin typeface="Consolas"/>
                <a:cs typeface="Consolas"/>
              </a:rPr>
              <a:t>js</a:t>
            </a:r>
            <a:r>
              <a:rPr lang="tr-TR" dirty="0">
                <a:solidFill>
                  <a:srgbClr val="FFFFFF"/>
                </a:solidFill>
                <a:latin typeface="Consolas"/>
                <a:cs typeface="Consolas"/>
              </a:rPr>
              <a:t>','test/{,*/}*.</a:t>
            </a:r>
            <a:r>
              <a:rPr lang="tr-TR" dirty="0" err="1">
                <a:solidFill>
                  <a:srgbClr val="FFFFFF"/>
                </a:solidFill>
                <a:latin typeface="Consolas"/>
                <a:cs typeface="Consolas"/>
              </a:rPr>
              <a:t>js</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p>
          <a:p>
            <a:pPr marL="0" indent="0">
              <a:buNone/>
            </a:pPr>
            <a:r>
              <a:rPr lang="tr-TR" dirty="0" err="1" smtClean="0">
                <a:solidFill>
                  <a:srgbClr val="FFFFFF"/>
                </a:solidFill>
                <a:latin typeface="Calibri"/>
                <a:cs typeface="Calibri"/>
              </a:rPr>
              <a:t>Erzeuge</a:t>
            </a:r>
            <a:r>
              <a:rPr lang="tr-TR" dirty="0" smtClean="0">
                <a:solidFill>
                  <a:srgbClr val="FFFFFF"/>
                </a:solidFill>
                <a:latin typeface="Calibri"/>
                <a:cs typeface="Calibri"/>
              </a:rPr>
              <a:t> </a:t>
            </a:r>
            <a:r>
              <a:rPr lang="tr-TR" dirty="0" err="1" smtClean="0">
                <a:solidFill>
                  <a:srgbClr val="FFFFFF"/>
                </a:solidFill>
                <a:latin typeface="Calibri"/>
                <a:cs typeface="Calibri"/>
              </a:rPr>
              <a:t>mehrere</a:t>
            </a:r>
            <a:r>
              <a:rPr lang="tr-TR" dirty="0" smtClean="0">
                <a:solidFill>
                  <a:srgbClr val="FFFFFF"/>
                </a:solidFill>
                <a:latin typeface="Calibri"/>
                <a:cs typeface="Calibri"/>
              </a:rPr>
              <a:t> Plato-</a:t>
            </a:r>
            <a:r>
              <a:rPr lang="tr-TR" dirty="0" err="1" smtClean="0">
                <a:solidFill>
                  <a:srgbClr val="FFFFFF"/>
                </a:solidFill>
                <a:latin typeface="Calibri"/>
                <a:cs typeface="Calibri"/>
              </a:rPr>
              <a:t>Reports</a:t>
            </a:r>
            <a:r>
              <a:rPr lang="tr-TR" dirty="0" smtClean="0">
                <a:solidFill>
                  <a:srgbClr val="FFFFFF"/>
                </a:solidFill>
                <a:latin typeface="Calibri"/>
                <a:cs typeface="Calibri"/>
              </a:rPr>
              <a:t> in </a:t>
            </a:r>
            <a:r>
              <a:rPr lang="tr-TR" dirty="0" err="1" smtClean="0">
                <a:solidFill>
                  <a:srgbClr val="FFFFFF"/>
                </a:solidFill>
                <a:latin typeface="Calibri"/>
                <a:cs typeface="Calibri"/>
              </a:rPr>
              <a:t>Folge</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#5 -  Plato</a:t>
            </a:r>
            <a:endParaRPr lang="de-DE" dirty="0">
              <a:solidFill>
                <a:srgbClr val="FFFFFF"/>
              </a:solidFill>
            </a:endParaRPr>
          </a:p>
        </p:txBody>
      </p:sp>
    </p:spTree>
    <p:extLst>
      <p:ext uri="{BB962C8B-B14F-4D97-AF65-F5344CB8AC3E}">
        <p14:creationId xmlns:p14="http://schemas.microsoft.com/office/powerpoint/2010/main" val="227161262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Prototypen und Objekte</a:t>
            </a:r>
            <a:endParaRPr lang="de-DE" dirty="0">
              <a:solidFill>
                <a:schemeClr val="bg1"/>
              </a:solidFill>
            </a:endParaRPr>
          </a:p>
        </p:txBody>
      </p:sp>
    </p:spTree>
    <p:extLst>
      <p:ext uri="{BB962C8B-B14F-4D97-AF65-F5344CB8AC3E}">
        <p14:creationId xmlns:p14="http://schemas.microsoft.com/office/powerpoint/2010/main" val="637985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101563933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lassen sich nicht anhand der Parameter überladen.</a:t>
            </a:r>
          </a:p>
          <a:p>
            <a:pPr marL="0" indent="0">
              <a:buNone/>
            </a:pPr>
            <a:r>
              <a:rPr lang="de-DE" dirty="0" smtClean="0"/>
              <a:t>Nicht übergebene Parameter sind „undefined“.</a:t>
            </a:r>
          </a:p>
          <a:p>
            <a:pPr marL="0" indent="0">
              <a:buNone/>
            </a:pPr>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225588394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plusAll</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in </a:t>
            </a:r>
            <a:r>
              <a:rPr lang="de-DE" dirty="0" err="1"/>
              <a:t>arguments</a:t>
            </a:r>
            <a:r>
              <a:rPr lang="de-DE" dirty="0"/>
              <a:t>) {</a:t>
            </a:r>
          </a:p>
          <a:p>
            <a:r>
              <a:rPr lang="de-DE" dirty="0"/>
              <a:t>		</a:t>
            </a:r>
            <a:r>
              <a:rPr lang="de-DE" dirty="0" err="1"/>
              <a:t>result</a:t>
            </a:r>
            <a:r>
              <a:rPr lang="de-DE" dirty="0"/>
              <a:t> += </a:t>
            </a:r>
            <a:r>
              <a:rPr lang="de-DE" dirty="0" err="1"/>
              <a:t>arguments</a:t>
            </a:r>
            <a:r>
              <a:rPr lang="de-DE" dirty="0"/>
              <a:t>[i]; </a:t>
            </a:r>
          </a:p>
          <a:p>
            <a:r>
              <a:rPr lang="de-DE" dirty="0"/>
              <a:t>	} </a:t>
            </a:r>
          </a:p>
          <a:p>
            <a:r>
              <a:rPr lang="de-DE" dirty="0"/>
              <a:t>	</a:t>
            </a:r>
            <a:r>
              <a:rPr lang="de-DE" dirty="0" err="1"/>
              <a:t>return</a:t>
            </a:r>
            <a:r>
              <a:rPr lang="de-DE" dirty="0"/>
              <a:t> </a:t>
            </a:r>
            <a:r>
              <a:rPr lang="de-DE" dirty="0" err="1"/>
              <a:t>result</a:t>
            </a:r>
            <a:r>
              <a:rPr lang="de-DE" dirty="0"/>
              <a:t>;</a:t>
            </a:r>
          </a:p>
          <a:p>
            <a:r>
              <a:rPr lang="de-DE" dirty="0"/>
              <a:t>}</a:t>
            </a:r>
          </a:p>
          <a:p>
            <a:r>
              <a:rPr lang="de-DE" dirty="0" err="1" smtClean="0"/>
              <a:t>plusAll</a:t>
            </a:r>
            <a:r>
              <a:rPr lang="de-DE" dirty="0"/>
              <a:t>(</a:t>
            </a:r>
            <a:r>
              <a:rPr lang="de-DE" dirty="0" smtClean="0"/>
              <a:t>); </a:t>
            </a:r>
            <a:r>
              <a:rPr lang="de-DE" dirty="0"/>
              <a:t>//0 </a:t>
            </a:r>
          </a:p>
          <a:p>
            <a:r>
              <a:rPr lang="de-DE" dirty="0" err="1" smtClean="0"/>
              <a:t>plusAll</a:t>
            </a:r>
            <a:r>
              <a:rPr lang="de-DE" dirty="0"/>
              <a:t>(1,2,3,4,5</a:t>
            </a:r>
            <a:r>
              <a:rPr lang="de-DE" dirty="0" smtClean="0"/>
              <a:t>); </a:t>
            </a:r>
            <a:r>
              <a:rPr lang="de-DE" dirty="0"/>
              <a:t>// 15</a:t>
            </a:r>
          </a:p>
          <a:p>
            <a:endParaRPr lang="de-DE" dirty="0"/>
          </a:p>
        </p:txBody>
      </p:sp>
      <p:sp>
        <p:nvSpPr>
          <p:cNvPr id="4" name="Titel 3"/>
          <p:cNvSpPr>
            <a:spLocks noGrp="1"/>
          </p:cNvSpPr>
          <p:nvPr>
            <p:ph type="title"/>
          </p:nvPr>
        </p:nvSpPr>
        <p:spPr/>
        <p:txBody>
          <a:bodyPr/>
          <a:lstStyle/>
          <a:p>
            <a:r>
              <a:rPr lang="de-DE" dirty="0" smtClean="0"/>
              <a:t>Bonusparameter</a:t>
            </a:r>
            <a:endParaRPr lang="de-DE" dirty="0"/>
          </a:p>
        </p:txBody>
      </p:sp>
    </p:spTree>
    <p:extLst>
      <p:ext uri="{BB962C8B-B14F-4D97-AF65-F5344CB8AC3E}">
        <p14:creationId xmlns:p14="http://schemas.microsoft.com/office/powerpoint/2010/main" val="30348589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a:t>
            </a:r>
            <a:r>
              <a:rPr lang="de-DE" dirty="0" err="1" smtClean="0">
                <a:solidFill>
                  <a:schemeClr val="bg2"/>
                </a:solidFill>
              </a:rPr>
              <a:t>Konstrukte</a:t>
            </a:r>
            <a:r>
              <a:rPr lang="de-DE" dirty="0" smtClean="0">
                <a:solidFill>
                  <a:schemeClr val="bg2"/>
                </a:solidFill>
              </a:rPr>
              <a:t>:</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93028871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Das </a:t>
            </a:r>
            <a:r>
              <a:rPr lang="de-DE" dirty="0"/>
              <a:t>Array </a:t>
            </a:r>
            <a:r>
              <a:rPr lang="de-DE" dirty="0" err="1"/>
              <a:t>arguments</a:t>
            </a:r>
            <a:r>
              <a:rPr lang="de-DE" dirty="0"/>
              <a:t> ist kein echtes Array. Es hat zwar ein </a:t>
            </a:r>
            <a:r>
              <a:rPr lang="de-DE" dirty="0" err="1"/>
              <a:t>length</a:t>
            </a:r>
            <a:r>
              <a:rPr lang="de-DE" dirty="0"/>
              <a:t>-Attribut und man kann über dieses iterieren, allerdings fehlen ihm die Methoden eines echten Array-</a:t>
            </a:r>
            <a:r>
              <a:rPr lang="de-DE" dirty="0" smtClean="0"/>
              <a:t>Objekts.</a:t>
            </a:r>
            <a:endParaRPr lang="de-DE" dirty="0"/>
          </a:p>
        </p:txBody>
      </p:sp>
      <p:sp>
        <p:nvSpPr>
          <p:cNvPr id="4" name="Titel 3"/>
          <p:cNvSpPr>
            <a:spLocks noGrp="1"/>
          </p:cNvSpPr>
          <p:nvPr>
            <p:ph type="title"/>
          </p:nvPr>
        </p:nvSpPr>
        <p:spPr/>
        <p:txBody>
          <a:bodyPr/>
          <a:lstStyle/>
          <a:p>
            <a:r>
              <a:rPr lang="de-DE" dirty="0" smtClean="0"/>
              <a:t>Fallstricke des Bonusparameters</a:t>
            </a:r>
            <a:endParaRPr lang="de-DE" dirty="0"/>
          </a:p>
        </p:txBody>
      </p:sp>
    </p:spTree>
    <p:extLst>
      <p:ext uri="{BB962C8B-B14F-4D97-AF65-F5344CB8AC3E}">
        <p14:creationId xmlns:p14="http://schemas.microsoft.com/office/powerpoint/2010/main" val="74980304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en-GB" dirty="0"/>
              <a:t>// http://</a:t>
            </a:r>
            <a:r>
              <a:rPr lang="en-GB" dirty="0" err="1"/>
              <a:t>jsfiddle.net</a:t>
            </a:r>
            <a:r>
              <a:rPr lang="en-GB" dirty="0"/>
              <a:t>/</a:t>
            </a:r>
            <a:r>
              <a:rPr lang="en-GB" dirty="0" err="1"/>
              <a:t>oochs</a:t>
            </a:r>
            <a:r>
              <a:rPr lang="en-GB" dirty="0"/>
              <a:t>/</a:t>
            </a:r>
            <a:r>
              <a:rPr lang="en-GB" dirty="0" err="1"/>
              <a:t>dMpUv</a:t>
            </a:r>
            <a:r>
              <a:rPr lang="en-GB" dirty="0"/>
              <a:t>/</a:t>
            </a:r>
          </a:p>
          <a:p>
            <a:r>
              <a:rPr lang="en-GB" dirty="0" smtClean="0"/>
              <a:t>function plus (</a:t>
            </a:r>
            <a:r>
              <a:rPr lang="en-GB" dirty="0"/>
              <a:t>argument) {</a:t>
            </a:r>
            <a:endParaRPr lang="de-DE" dirty="0"/>
          </a:p>
          <a:p>
            <a:r>
              <a:rPr lang="en-GB" dirty="0"/>
              <a:t>	if (</a:t>
            </a:r>
            <a:r>
              <a:rPr lang="en-GB" dirty="0" err="1"/>
              <a:t>typeof</a:t>
            </a:r>
            <a:r>
              <a:rPr lang="en-GB" dirty="0"/>
              <a:t> argument !== "object") {</a:t>
            </a:r>
            <a:endParaRPr lang="de-DE" dirty="0"/>
          </a:p>
          <a:p>
            <a:r>
              <a:rPr lang="en-GB" dirty="0"/>
              <a:t>		throw("Argument not given");</a:t>
            </a:r>
            <a:endParaRPr lang="de-DE" dirty="0"/>
          </a:p>
          <a:p>
            <a:r>
              <a:rPr lang="en-GB" dirty="0"/>
              <a:t>	}</a:t>
            </a:r>
            <a:endParaRPr lang="de-DE" dirty="0"/>
          </a:p>
          <a:p>
            <a:r>
              <a:rPr lang="en-GB" dirty="0"/>
              <a:t>	</a:t>
            </a:r>
            <a:r>
              <a:rPr lang="en-GB" dirty="0" err="1" smtClean="0"/>
              <a:t>argument.a</a:t>
            </a:r>
            <a:r>
              <a:rPr lang="en-GB" dirty="0" smtClean="0"/>
              <a:t> </a:t>
            </a:r>
            <a:r>
              <a:rPr lang="en-GB" dirty="0"/>
              <a:t>= </a:t>
            </a:r>
            <a:r>
              <a:rPr lang="en-GB" dirty="0" err="1" smtClean="0"/>
              <a:t>argument.a</a:t>
            </a:r>
            <a:r>
              <a:rPr lang="en-GB" dirty="0" smtClean="0"/>
              <a:t> </a:t>
            </a:r>
            <a:r>
              <a:rPr lang="en-GB" dirty="0"/>
              <a:t>|| 0;</a:t>
            </a:r>
            <a:endParaRPr lang="de-DE" dirty="0"/>
          </a:p>
          <a:p>
            <a:r>
              <a:rPr lang="en-GB" dirty="0"/>
              <a:t>	</a:t>
            </a:r>
            <a:r>
              <a:rPr lang="en-GB" dirty="0" err="1" smtClean="0"/>
              <a:t>argument.b</a:t>
            </a:r>
            <a:r>
              <a:rPr lang="en-GB" dirty="0" smtClean="0"/>
              <a:t> </a:t>
            </a:r>
            <a:r>
              <a:rPr lang="en-GB" dirty="0"/>
              <a:t>= </a:t>
            </a:r>
            <a:r>
              <a:rPr lang="en-GB" dirty="0" err="1" smtClean="0"/>
              <a:t>argument.b</a:t>
            </a:r>
            <a:r>
              <a:rPr lang="en-GB" dirty="0" smtClean="0"/>
              <a:t> </a:t>
            </a:r>
            <a:r>
              <a:rPr lang="en-GB" dirty="0"/>
              <a:t>|| 0;</a:t>
            </a:r>
            <a:endParaRPr lang="de-DE" dirty="0"/>
          </a:p>
          <a:p>
            <a:r>
              <a:rPr lang="en-GB" dirty="0"/>
              <a:t>	return </a:t>
            </a:r>
            <a:r>
              <a:rPr lang="en-GB" dirty="0" err="1" smtClean="0"/>
              <a:t>argument.a</a:t>
            </a:r>
            <a:r>
              <a:rPr lang="en-GB" dirty="0" smtClean="0"/>
              <a:t> </a:t>
            </a:r>
            <a:r>
              <a:rPr lang="en-GB" dirty="0"/>
              <a:t>+ </a:t>
            </a:r>
            <a:r>
              <a:rPr lang="en-GB" dirty="0" err="1" smtClean="0"/>
              <a:t>argument.b</a:t>
            </a:r>
            <a:r>
              <a:rPr lang="en-GB" dirty="0" smtClean="0"/>
              <a:t>;</a:t>
            </a:r>
            <a:endParaRPr lang="de-DE" dirty="0"/>
          </a:p>
          <a:p>
            <a:r>
              <a:rPr lang="en-GB" dirty="0"/>
              <a:t>}</a:t>
            </a:r>
            <a:endParaRPr lang="de-DE" dirty="0"/>
          </a:p>
          <a:p>
            <a:r>
              <a:rPr lang="en-GB" dirty="0"/>
              <a:t> </a:t>
            </a:r>
            <a:endParaRPr lang="en-GB" dirty="0" smtClean="0"/>
          </a:p>
          <a:p>
            <a:r>
              <a:rPr lang="en-GB" dirty="0" smtClean="0"/>
              <a:t>plus({a:23, b:42});</a:t>
            </a:r>
            <a:endParaRPr lang="de-DE" dirty="0"/>
          </a:p>
          <a:p>
            <a:endParaRPr lang="de-DE" dirty="0"/>
          </a:p>
        </p:txBody>
      </p:sp>
      <p:sp>
        <p:nvSpPr>
          <p:cNvPr id="3" name="Titel 2"/>
          <p:cNvSpPr>
            <a:spLocks noGrp="1"/>
          </p:cNvSpPr>
          <p:nvPr>
            <p:ph type="title"/>
          </p:nvPr>
        </p:nvSpPr>
        <p:spPr/>
        <p:txBody>
          <a:bodyPr/>
          <a:lstStyle/>
          <a:p>
            <a:r>
              <a:rPr lang="de-DE" dirty="0" smtClean="0"/>
              <a:t>Konfigurationsobjekt &amp; Fallbacks</a:t>
            </a:r>
            <a:endParaRPr lang="de-DE" dirty="0"/>
          </a:p>
        </p:txBody>
      </p:sp>
    </p:spTree>
    <p:extLst>
      <p:ext uri="{BB962C8B-B14F-4D97-AF65-F5344CB8AC3E}">
        <p14:creationId xmlns:p14="http://schemas.microsoft.com/office/powerpoint/2010/main" val="301994721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r>
              <a:rPr lang="de-DE" dirty="0" err="1"/>
              <a:t>var</a:t>
            </a:r>
            <a:r>
              <a:rPr lang="de-DE" dirty="0"/>
              <a:t> </a:t>
            </a:r>
            <a:r>
              <a:rPr lang="de-DE" dirty="0" err="1"/>
              <a:t>anon</a:t>
            </a:r>
            <a:r>
              <a:rPr lang="de-DE" dirty="0"/>
              <a:t> = </a:t>
            </a:r>
            <a:r>
              <a:rPr lang="de-DE" dirty="0" err="1"/>
              <a:t>function</a:t>
            </a:r>
            <a:r>
              <a:rPr lang="de-DE" dirty="0"/>
              <a:t> () {</a:t>
            </a:r>
          </a:p>
          <a:p>
            <a:r>
              <a:rPr lang="de-DE" dirty="0"/>
              <a:t>	</a:t>
            </a:r>
            <a:r>
              <a:rPr lang="de-DE" dirty="0" err="1" smtClean="0"/>
              <a:t>return</a:t>
            </a:r>
            <a:r>
              <a:rPr lang="de-DE" dirty="0" smtClean="0"/>
              <a:t>(</a:t>
            </a:r>
            <a:r>
              <a:rPr lang="de-DE" dirty="0"/>
              <a:t>"</a:t>
            </a:r>
            <a:r>
              <a:rPr lang="de-DE" dirty="0" err="1"/>
              <a:t>anonymous</a:t>
            </a:r>
            <a:r>
              <a:rPr lang="de-DE" dirty="0"/>
              <a:t>"); </a:t>
            </a:r>
          </a:p>
          <a:p>
            <a:r>
              <a:rPr lang="de-DE" dirty="0"/>
              <a:t>}</a:t>
            </a:r>
          </a:p>
          <a:p>
            <a:r>
              <a:rPr lang="de-DE" dirty="0" err="1"/>
              <a:t>anon</a:t>
            </a:r>
            <a:r>
              <a:rPr lang="de-DE" dirty="0"/>
              <a:t>(); // </a:t>
            </a:r>
            <a:r>
              <a:rPr lang="de-DE" dirty="0" err="1"/>
              <a:t>anonymous</a:t>
            </a:r>
            <a:endParaRPr lang="de-DE" dirty="0"/>
          </a:p>
          <a:p>
            <a:endParaRPr lang="de-DE" dirty="0"/>
          </a:p>
        </p:txBody>
      </p:sp>
      <p:sp>
        <p:nvSpPr>
          <p:cNvPr id="4" name="Titel 3"/>
          <p:cNvSpPr>
            <a:spLocks noGrp="1"/>
          </p:cNvSpPr>
          <p:nvPr>
            <p:ph type="title"/>
          </p:nvPr>
        </p:nvSpPr>
        <p:spPr/>
        <p:txBody>
          <a:bodyPr/>
          <a:lstStyle/>
          <a:p>
            <a:r>
              <a:rPr lang="de-DE" dirty="0" smtClean="0"/>
              <a:t>Anonyme Funktionen</a:t>
            </a:r>
            <a:endParaRPr lang="de-DE" dirty="0"/>
          </a:p>
        </p:txBody>
      </p:sp>
    </p:spTree>
    <p:extLst>
      <p:ext uri="{BB962C8B-B14F-4D97-AF65-F5344CB8AC3E}">
        <p14:creationId xmlns:p14="http://schemas.microsoft.com/office/powerpoint/2010/main" val="325076869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 immediate function</a:t>
            </a:r>
          </a:p>
          <a:p>
            <a:r>
              <a:rPr lang="en-US" dirty="0" smtClean="0"/>
              <a:t>(</a:t>
            </a:r>
            <a:r>
              <a:rPr lang="en-US" dirty="0"/>
              <a:t>function() {</a:t>
            </a:r>
          </a:p>
          <a:p>
            <a:r>
              <a:rPr lang="en-US" dirty="0"/>
              <a:t>	</a:t>
            </a:r>
            <a:r>
              <a:rPr lang="en-US" dirty="0" err="1"/>
              <a:t>var</a:t>
            </a:r>
            <a:r>
              <a:rPr lang="en-US" dirty="0"/>
              <a:t> x = 1;</a:t>
            </a:r>
          </a:p>
          <a:p>
            <a:r>
              <a:rPr lang="en-US" dirty="0"/>
              <a:t>	</a:t>
            </a:r>
            <a:r>
              <a:rPr lang="en-US" dirty="0" err="1"/>
              <a:t>var</a:t>
            </a:r>
            <a:r>
              <a:rPr lang="en-US" dirty="0"/>
              <a:t> y = 2;</a:t>
            </a:r>
          </a:p>
          <a:p>
            <a:r>
              <a:rPr lang="en-US" dirty="0"/>
              <a:t>	return x + y; </a:t>
            </a:r>
          </a:p>
          <a:p>
            <a:r>
              <a:rPr lang="en-US" dirty="0"/>
              <a:t>})(</a:t>
            </a:r>
            <a:r>
              <a:rPr lang="en-US" dirty="0" smtClean="0"/>
              <a:t>)</a:t>
            </a:r>
            <a:endParaRPr lang="en-US" dirty="0"/>
          </a:p>
          <a:p>
            <a:endParaRPr lang="de-DE" dirty="0"/>
          </a:p>
        </p:txBody>
      </p:sp>
      <p:sp>
        <p:nvSpPr>
          <p:cNvPr id="3" name="Titel 2"/>
          <p:cNvSpPr>
            <a:spLocks noGrp="1"/>
          </p:cNvSpPr>
          <p:nvPr>
            <p:ph type="title"/>
          </p:nvPr>
        </p:nvSpPr>
        <p:spPr/>
        <p:txBody>
          <a:bodyPr/>
          <a:lstStyle/>
          <a:p>
            <a:r>
              <a:rPr lang="de-DE" dirty="0" smtClean="0"/>
              <a:t>Immediate </a:t>
            </a:r>
            <a:r>
              <a:rPr lang="de-DE" dirty="0" err="1" smtClean="0"/>
              <a:t>Functions</a:t>
            </a:r>
            <a:endParaRPr lang="de-DE" dirty="0"/>
          </a:p>
        </p:txBody>
      </p:sp>
    </p:spTree>
    <p:extLst>
      <p:ext uri="{BB962C8B-B14F-4D97-AF65-F5344CB8AC3E}">
        <p14:creationId xmlns:p14="http://schemas.microsoft.com/office/powerpoint/2010/main" val="346265937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smtClean="0"/>
              <a:t>// immediate function with parameters</a:t>
            </a:r>
          </a:p>
          <a:p>
            <a:r>
              <a:rPr lang="en-US" dirty="0" smtClean="0"/>
              <a:t>(</a:t>
            </a:r>
            <a:r>
              <a:rPr lang="en-US" dirty="0"/>
              <a:t>function(x, y) {</a:t>
            </a:r>
          </a:p>
          <a:p>
            <a:r>
              <a:rPr lang="en-US" dirty="0"/>
              <a:t>	return x + y; </a:t>
            </a:r>
          </a:p>
          <a:p>
            <a:r>
              <a:rPr lang="en-US" dirty="0"/>
              <a:t>})(1, 2</a:t>
            </a:r>
            <a:r>
              <a:rPr lang="en-US" dirty="0" smtClean="0"/>
              <a:t>); // 3 </a:t>
            </a:r>
            <a:endParaRPr lang="en-US" dirty="0"/>
          </a:p>
          <a:p>
            <a:endParaRPr lang="de-DE" dirty="0"/>
          </a:p>
        </p:txBody>
      </p:sp>
      <p:sp>
        <p:nvSpPr>
          <p:cNvPr id="4" name="Titel 3"/>
          <p:cNvSpPr>
            <a:spLocks noGrp="1"/>
          </p:cNvSpPr>
          <p:nvPr>
            <p:ph type="title"/>
          </p:nvPr>
        </p:nvSpPr>
        <p:spPr/>
        <p:txBody>
          <a:bodyPr/>
          <a:lstStyle/>
          <a:p>
            <a:r>
              <a:rPr lang="de-DE" dirty="0" smtClean="0"/>
              <a:t>Immediate </a:t>
            </a:r>
            <a:r>
              <a:rPr lang="de-DE" dirty="0" err="1" smtClean="0"/>
              <a:t>Functions</a:t>
            </a:r>
            <a:endParaRPr lang="de-DE" dirty="0"/>
          </a:p>
        </p:txBody>
      </p:sp>
    </p:spTree>
    <p:extLst>
      <p:ext uri="{BB962C8B-B14F-4D97-AF65-F5344CB8AC3E}">
        <p14:creationId xmlns:p14="http://schemas.microsoft.com/office/powerpoint/2010/main" val="243639733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sind gleichwertig zu Objekten.</a:t>
            </a:r>
            <a:endParaRPr lang="de-DE" dirty="0"/>
          </a:p>
          <a:p>
            <a:pPr marL="0" indent="0">
              <a:buNone/>
            </a:pPr>
            <a:r>
              <a:rPr lang="de-DE" dirty="0" smtClean="0"/>
              <a:t>Funktionen können als Parameter on eine andere Funktion übergeben und auch als Rückgabewert zurückgegeben werden.</a:t>
            </a: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48537861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a:t>//     Sortiere ein Array mit einer anonymen Funktion als Sortiervorschrift    </a:t>
            </a:r>
          </a:p>
          <a:p>
            <a:r>
              <a:rPr lang="de-DE" dirty="0" err="1"/>
              <a:t>var</a:t>
            </a:r>
            <a:r>
              <a:rPr lang="de-DE" dirty="0"/>
              <a:t> </a:t>
            </a:r>
            <a:r>
              <a:rPr lang="de-DE" dirty="0" err="1"/>
              <a:t>numbers</a:t>
            </a:r>
            <a:r>
              <a:rPr lang="de-DE" dirty="0"/>
              <a:t> = [27, 2, 10, 4];</a:t>
            </a:r>
          </a:p>
          <a:p>
            <a:r>
              <a:rPr lang="de-DE" dirty="0" err="1"/>
              <a:t>var</a:t>
            </a:r>
            <a:r>
              <a:rPr lang="de-DE" dirty="0"/>
              <a:t> </a:t>
            </a:r>
            <a:r>
              <a:rPr lang="de-DE" dirty="0" err="1"/>
              <a:t>lexicalySortedNumbers</a:t>
            </a:r>
            <a:r>
              <a:rPr lang="de-DE" dirty="0"/>
              <a:t> = [10,2,27,4];</a:t>
            </a:r>
          </a:p>
          <a:p>
            <a:r>
              <a:rPr lang="de-DE" dirty="0" err="1"/>
              <a:t>var</a:t>
            </a:r>
            <a:r>
              <a:rPr lang="de-DE" dirty="0"/>
              <a:t> </a:t>
            </a:r>
            <a:r>
              <a:rPr lang="de-DE" dirty="0" err="1"/>
              <a:t>sortedNumbers</a:t>
            </a:r>
            <a:r>
              <a:rPr lang="de-DE" dirty="0"/>
              <a:t> = [2,4,10,27];</a:t>
            </a:r>
          </a:p>
          <a:p>
            <a:r>
              <a:rPr lang="de-DE" dirty="0" err="1" smtClean="0"/>
              <a:t>numbers.sort</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 // </a:t>
            </a:r>
            <a:r>
              <a:rPr lang="de-DE" dirty="0" err="1"/>
              <a:t>ouch</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lexicalySortedNumbers</a:t>
            </a:r>
            <a:r>
              <a:rPr lang="de-DE" dirty="0"/>
              <a:t>));</a:t>
            </a:r>
          </a:p>
          <a:p>
            <a:r>
              <a:rPr lang="de-DE" dirty="0" smtClean="0"/>
              <a:t>/</a:t>
            </a:r>
            <a:r>
              <a:rPr lang="de-DE" dirty="0"/>
              <a:t>/ übergebe der </a:t>
            </a:r>
            <a:r>
              <a:rPr lang="de-DE" dirty="0" err="1"/>
              <a:t>sort</a:t>
            </a:r>
            <a:r>
              <a:rPr lang="de-DE" dirty="0"/>
              <a:t>-funktion eine Funktion als </a:t>
            </a:r>
            <a:r>
              <a:rPr lang="de-DE" dirty="0" err="1"/>
              <a:t>Param</a:t>
            </a:r>
            <a:r>
              <a:rPr lang="de-DE" dirty="0"/>
              <a:t>        </a:t>
            </a:r>
          </a:p>
          <a:p>
            <a:r>
              <a:rPr lang="de-DE" dirty="0" err="1"/>
              <a:t>numbers.sort</a:t>
            </a:r>
            <a:r>
              <a:rPr lang="de-DE" dirty="0"/>
              <a:t>(</a:t>
            </a:r>
            <a:r>
              <a:rPr lang="de-DE" dirty="0" err="1"/>
              <a:t>function</a:t>
            </a:r>
            <a:r>
              <a:rPr lang="de-DE" dirty="0"/>
              <a:t>(a, b) {</a:t>
            </a:r>
          </a:p>
          <a:p>
            <a:r>
              <a:rPr lang="de-DE" dirty="0"/>
              <a:t>    </a:t>
            </a:r>
            <a:r>
              <a:rPr lang="de-DE" dirty="0" err="1"/>
              <a:t>return</a:t>
            </a:r>
            <a:r>
              <a:rPr lang="de-DE" dirty="0"/>
              <a:t> a-b;</a:t>
            </a:r>
          </a:p>
          <a:p>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a:t>
            </a:r>
          </a:p>
        </p:txBody>
      </p:sp>
      <p:sp>
        <p:nvSpPr>
          <p:cNvPr id="4" name="Titel 3"/>
          <p:cNvSpPr>
            <a:spLocks noGrp="1"/>
          </p:cNvSpPr>
          <p:nvPr>
            <p:ph type="title"/>
          </p:nvPr>
        </p:nvSpPr>
        <p:spPr/>
        <p:txBody>
          <a:bodyPr/>
          <a:lstStyle/>
          <a:p>
            <a:r>
              <a:rPr lang="de-DE" dirty="0" smtClean="0"/>
              <a:t>Funktionen als Parameter</a:t>
            </a:r>
            <a:endParaRPr lang="de-DE" dirty="0"/>
          </a:p>
        </p:txBody>
      </p:sp>
    </p:spTree>
    <p:extLst>
      <p:ext uri="{BB962C8B-B14F-4D97-AF65-F5344CB8AC3E}">
        <p14:creationId xmlns:p14="http://schemas.microsoft.com/office/powerpoint/2010/main" val="109450581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JavaScript nutzt den </a:t>
            </a:r>
            <a:r>
              <a:rPr lang="de-DE" dirty="0" err="1" smtClean="0"/>
              <a:t>Function</a:t>
            </a:r>
            <a:r>
              <a:rPr lang="de-DE" dirty="0" smtClean="0"/>
              <a:t> </a:t>
            </a:r>
            <a:r>
              <a:rPr lang="de-DE" dirty="0" err="1" smtClean="0"/>
              <a:t>Scope</a:t>
            </a:r>
            <a:endParaRPr lang="de-DE" dirty="0"/>
          </a:p>
        </p:txBody>
      </p:sp>
      <p:sp>
        <p:nvSpPr>
          <p:cNvPr id="3" name="Titel 2"/>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34587579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a:t>
            </a:r>
            <a:r>
              <a:rPr lang="de-DE" dirty="0" smtClean="0"/>
              <a:t>globale Variable</a:t>
            </a:r>
            <a:r>
              <a:rPr lang="de-DE" dirty="0"/>
              <a:t>"</a:t>
            </a:r>
          </a:p>
          <a:p>
            <a:r>
              <a:rPr lang="de-DE" dirty="0"/>
              <a:t>	</a:t>
            </a:r>
            <a:r>
              <a:rPr lang="de-DE" dirty="0" err="1"/>
              <a:t>var</a:t>
            </a:r>
            <a:r>
              <a:rPr lang="de-DE" dirty="0"/>
              <a:t> </a:t>
            </a:r>
            <a:r>
              <a:rPr lang="de-DE" dirty="0" smtClean="0"/>
              <a:t>x = </a:t>
            </a:r>
            <a:r>
              <a:rPr lang="de-DE" dirty="0"/>
              <a:t>"lokale Variable";</a:t>
            </a:r>
          </a:p>
          <a:p>
            <a:r>
              <a:rPr lang="de-DE" dirty="0"/>
              <a:t>	</a:t>
            </a:r>
            <a:r>
              <a:rPr lang="de-DE" dirty="0" err="1" smtClean="0"/>
              <a:t>console.log</a:t>
            </a:r>
            <a:r>
              <a:rPr lang="de-DE" dirty="0" smtClean="0"/>
              <a:t>(x)</a:t>
            </a:r>
            <a:r>
              <a:rPr lang="de-DE" dirty="0"/>
              <a:t>; // lokale Variable</a:t>
            </a:r>
          </a:p>
          <a:p>
            <a:r>
              <a:rPr lang="de-DE" dirty="0"/>
              <a:t>})()</a:t>
            </a:r>
          </a:p>
          <a:p>
            <a:r>
              <a:rPr lang="de-DE" dirty="0" err="1"/>
              <a:t>console.log</a:t>
            </a:r>
            <a:r>
              <a:rPr lang="de-DE" dirty="0"/>
              <a:t>(</a:t>
            </a:r>
            <a:r>
              <a:rPr lang="de-DE" dirty="0" smtClean="0"/>
              <a:t>x); /</a:t>
            </a:r>
            <a:r>
              <a:rPr lang="de-DE" dirty="0"/>
              <a:t>/ </a:t>
            </a:r>
            <a:r>
              <a:rPr lang="de-DE" dirty="0" err="1"/>
              <a:t>ReferenceError</a:t>
            </a:r>
            <a:r>
              <a:rPr lang="de-DE" dirty="0"/>
              <a:t>: x </a:t>
            </a:r>
            <a:r>
              <a:rPr lang="de-DE" dirty="0" err="1"/>
              <a:t>is</a:t>
            </a:r>
            <a:r>
              <a:rPr lang="de-DE" dirty="0"/>
              <a:t> not </a:t>
            </a:r>
            <a:r>
              <a:rPr lang="de-DE" dirty="0" err="1"/>
              <a:t>defined</a:t>
            </a:r>
            <a:endParaRPr lang="de-DE" dirty="0"/>
          </a:p>
        </p:txBody>
      </p:sp>
      <p:sp>
        <p:nvSpPr>
          <p:cNvPr id="4" name="Titel 3"/>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423828034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undefined</a:t>
            </a:r>
          </a:p>
          <a:p>
            <a:r>
              <a:rPr lang="de-DE" dirty="0"/>
              <a:t>	</a:t>
            </a:r>
            <a:r>
              <a:rPr lang="de-DE" dirty="0" err="1"/>
              <a:t>var</a:t>
            </a:r>
            <a:r>
              <a:rPr lang="de-DE" dirty="0"/>
              <a:t> </a:t>
            </a:r>
            <a:r>
              <a:rPr lang="de-DE" dirty="0" err="1"/>
              <a:t>somevar</a:t>
            </a:r>
            <a:r>
              <a:rPr lang="de-DE" dirty="0"/>
              <a:t> = "lokale Variable";</a:t>
            </a:r>
          </a:p>
          <a:p>
            <a:r>
              <a:rPr lang="de-DE" dirty="0"/>
              <a:t>	</a:t>
            </a:r>
            <a:r>
              <a:rPr lang="de-DE" dirty="0" err="1" smtClean="0"/>
              <a:t>console.log</a:t>
            </a:r>
            <a:r>
              <a:rPr lang="de-DE" dirty="0" smtClean="0"/>
              <a:t>(</a:t>
            </a:r>
            <a:r>
              <a:rPr lang="de-DE" dirty="0" err="1"/>
              <a:t>somevar</a:t>
            </a:r>
            <a:r>
              <a:rPr lang="de-DE" dirty="0"/>
              <a:t>); // lokale Variable</a:t>
            </a:r>
          </a:p>
          <a:p>
            <a:r>
              <a:rPr lang="de-DE" dirty="0"/>
              <a:t>})()</a:t>
            </a:r>
          </a:p>
          <a:p>
            <a:endParaRPr lang="de-DE" dirty="0"/>
          </a:p>
        </p:txBody>
      </p:sp>
      <p:sp>
        <p:nvSpPr>
          <p:cNvPr id="4" name="Titel 3"/>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14525957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einen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1791722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„Variables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the</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is</a:t>
            </a:r>
            <a:r>
              <a:rPr lang="de-DE" dirty="0" smtClean="0"/>
              <a:t> </a:t>
            </a:r>
            <a:r>
              <a:rPr lang="de-DE" dirty="0" err="1" smtClean="0"/>
              <a:t>entered</a:t>
            </a:r>
            <a:r>
              <a:rPr lang="de-DE" dirty="0" smtClean="0"/>
              <a:t>. A Block </a:t>
            </a:r>
            <a:r>
              <a:rPr lang="de-DE" dirty="0" err="1" smtClean="0"/>
              <a:t>does</a:t>
            </a:r>
            <a:r>
              <a:rPr lang="de-DE" dirty="0" smtClean="0"/>
              <a:t> not </a:t>
            </a:r>
            <a:r>
              <a:rPr lang="de-DE" dirty="0" err="1" smtClean="0"/>
              <a:t>define</a:t>
            </a:r>
            <a:r>
              <a:rPr lang="de-DE" dirty="0" smtClean="0"/>
              <a:t> a </a:t>
            </a:r>
            <a:r>
              <a:rPr lang="de-DE" dirty="0" err="1" smtClean="0"/>
              <a:t>new</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Only</a:t>
            </a:r>
            <a:r>
              <a:rPr lang="de-DE" dirty="0" smtClean="0"/>
              <a:t> </a:t>
            </a:r>
            <a:r>
              <a:rPr lang="de-DE" dirty="0" err="1" smtClean="0"/>
              <a:t>Program</a:t>
            </a:r>
            <a:r>
              <a:rPr lang="de-DE" dirty="0" smtClean="0"/>
              <a:t> </a:t>
            </a:r>
            <a:r>
              <a:rPr lang="de-DE" dirty="0" err="1" smtClean="0"/>
              <a:t>and</a:t>
            </a:r>
            <a:r>
              <a:rPr lang="de-DE" dirty="0" smtClean="0"/>
              <a:t> </a:t>
            </a:r>
            <a:r>
              <a:rPr lang="de-DE" dirty="0" err="1" smtClean="0"/>
              <a:t>Function</a:t>
            </a:r>
            <a:r>
              <a:rPr lang="de-DE" dirty="0" smtClean="0"/>
              <a:t> </a:t>
            </a:r>
            <a:r>
              <a:rPr lang="de-DE" dirty="0" err="1" smtClean="0"/>
              <a:t>Declaration</a:t>
            </a:r>
            <a:r>
              <a:rPr lang="de-DE" dirty="0" smtClean="0"/>
              <a:t> </a:t>
            </a:r>
            <a:r>
              <a:rPr lang="de-DE" dirty="0" err="1" smtClean="0"/>
              <a:t>produce</a:t>
            </a:r>
            <a:r>
              <a:rPr lang="de-DE" dirty="0" smtClean="0"/>
              <a:t> a </a:t>
            </a:r>
            <a:r>
              <a:rPr lang="de-DE" dirty="0" err="1" smtClean="0"/>
              <a:t>new</a:t>
            </a:r>
            <a:r>
              <a:rPr lang="de-DE" dirty="0" smtClean="0"/>
              <a:t> </a:t>
            </a:r>
            <a:r>
              <a:rPr lang="de-DE" dirty="0" err="1" smtClean="0"/>
              <a:t>scope</a:t>
            </a:r>
            <a:r>
              <a:rPr lang="de-DE" dirty="0" smtClean="0"/>
              <a:t>. Variables </a:t>
            </a:r>
            <a:r>
              <a:rPr lang="de-DE" dirty="0" err="1" smtClean="0"/>
              <a:t>are</a:t>
            </a:r>
            <a:r>
              <a:rPr lang="de-DE" dirty="0" smtClean="0"/>
              <a:t> </a:t>
            </a:r>
            <a:r>
              <a:rPr lang="de-DE" dirty="0" err="1" smtClean="0"/>
              <a:t>initialised</a:t>
            </a:r>
            <a:r>
              <a:rPr lang="de-DE" dirty="0" smtClean="0"/>
              <a:t> </a:t>
            </a:r>
            <a:r>
              <a:rPr lang="de-DE" dirty="0" err="1" smtClean="0"/>
              <a:t>to</a:t>
            </a:r>
            <a:r>
              <a:rPr lang="de-DE" dirty="0" smtClean="0"/>
              <a:t> undefined </a:t>
            </a:r>
            <a:r>
              <a:rPr lang="de-DE" dirty="0" err="1" smtClean="0"/>
              <a:t>when</a:t>
            </a:r>
            <a:r>
              <a:rPr lang="de-DE" dirty="0" smtClean="0"/>
              <a:t> </a:t>
            </a:r>
            <a:r>
              <a:rPr lang="de-DE" dirty="0" err="1" smtClean="0"/>
              <a:t>created</a:t>
            </a:r>
            <a:r>
              <a:rPr lang="de-DE" dirty="0" smtClean="0"/>
              <a:t>. A </a:t>
            </a:r>
            <a:r>
              <a:rPr lang="de-DE" dirty="0"/>
              <a:t>variable </a:t>
            </a:r>
            <a:r>
              <a:rPr lang="de-DE" dirty="0" err="1"/>
              <a:t>with</a:t>
            </a:r>
            <a:r>
              <a:rPr lang="de-DE" dirty="0"/>
              <a:t> an </a:t>
            </a:r>
            <a:r>
              <a:rPr lang="de-DE" dirty="0" err="1"/>
              <a:t>Initialiser</a:t>
            </a:r>
            <a:r>
              <a:rPr lang="de-DE" dirty="0"/>
              <a:t> </a:t>
            </a:r>
            <a:r>
              <a:rPr lang="de-DE" dirty="0" err="1"/>
              <a:t>is</a:t>
            </a:r>
            <a:r>
              <a:rPr lang="de-DE" dirty="0"/>
              <a:t> </a:t>
            </a:r>
            <a:r>
              <a:rPr lang="de-DE" dirty="0" err="1"/>
              <a:t>assigned</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its</a:t>
            </a:r>
            <a:r>
              <a:rPr lang="de-DE" dirty="0"/>
              <a:t> </a:t>
            </a:r>
            <a:r>
              <a:rPr lang="de-DE" dirty="0" err="1" smtClean="0"/>
              <a:t>Assignment</a:t>
            </a:r>
            <a:r>
              <a:rPr lang="de-DE" dirty="0" smtClean="0"/>
              <a:t> Expression </a:t>
            </a:r>
            <a:r>
              <a:rPr lang="de-DE" dirty="0" err="1"/>
              <a:t>when</a:t>
            </a:r>
            <a:r>
              <a:rPr lang="de-DE" dirty="0"/>
              <a:t> </a:t>
            </a:r>
            <a:r>
              <a:rPr lang="de-DE" dirty="0" err="1"/>
              <a:t>the</a:t>
            </a:r>
            <a:r>
              <a:rPr lang="de-DE" dirty="0"/>
              <a:t> </a:t>
            </a:r>
            <a:r>
              <a:rPr lang="de-DE" dirty="0" smtClean="0"/>
              <a:t>Variable Statement </a:t>
            </a:r>
            <a:r>
              <a:rPr lang="de-DE" dirty="0" err="1"/>
              <a:t>is</a:t>
            </a:r>
            <a:r>
              <a:rPr lang="de-DE" dirty="0"/>
              <a:t> </a:t>
            </a:r>
            <a:r>
              <a:rPr lang="de-DE" dirty="0" err="1"/>
              <a:t>executed</a:t>
            </a:r>
            <a:r>
              <a:rPr lang="de-DE" dirty="0"/>
              <a:t>, not </a:t>
            </a:r>
            <a:r>
              <a:rPr lang="de-DE" dirty="0" err="1"/>
              <a:t>when</a:t>
            </a:r>
            <a:r>
              <a:rPr lang="de-DE" dirty="0"/>
              <a:t> </a:t>
            </a:r>
            <a:r>
              <a:rPr lang="de-DE" dirty="0" err="1"/>
              <a:t>the</a:t>
            </a:r>
            <a:r>
              <a:rPr lang="de-DE" dirty="0"/>
              <a:t> variable </a:t>
            </a:r>
            <a:r>
              <a:rPr lang="de-DE" dirty="0" err="1"/>
              <a:t>is</a:t>
            </a:r>
            <a:r>
              <a:rPr lang="de-DE" dirty="0"/>
              <a:t> </a:t>
            </a:r>
            <a:r>
              <a:rPr lang="de-DE" dirty="0" err="1"/>
              <a:t>created</a:t>
            </a:r>
            <a:r>
              <a:rPr lang="de-DE" dirty="0" smtClean="0"/>
              <a:t>.“ -- ECMA</a:t>
            </a:r>
            <a:endParaRPr lang="de-DE" dirty="0"/>
          </a:p>
        </p:txBody>
      </p:sp>
      <p:sp>
        <p:nvSpPr>
          <p:cNvPr id="3" name="Titel 2"/>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296635721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pPr marL="0" indent="0">
              <a:buNone/>
            </a:pPr>
            <a:r>
              <a:rPr lang="de-DE" dirty="0" smtClean="0"/>
              <a:t>Deklariere alle Variablen in einem </a:t>
            </a:r>
            <a:r>
              <a:rPr lang="de-DE" dirty="0" err="1" smtClean="0"/>
              <a:t>Scope</a:t>
            </a:r>
            <a:r>
              <a:rPr lang="de-DE" dirty="0" smtClean="0"/>
              <a:t> (z.B. in einer </a:t>
            </a:r>
            <a:r>
              <a:rPr lang="de-DE" dirty="0" err="1" smtClean="0"/>
              <a:t>Function</a:t>
            </a:r>
            <a:r>
              <a:rPr lang="de-DE" dirty="0" smtClean="0"/>
              <a:t>) in einer Zeile zu beginn des Scopes.</a:t>
            </a:r>
          </a:p>
          <a:p>
            <a:endParaRPr lang="de-DE" dirty="0" smtClean="0"/>
          </a:p>
          <a:p>
            <a:pPr marL="0" indent="0">
              <a:buNone/>
            </a:pPr>
            <a:r>
              <a:rPr lang="en-GB" dirty="0" smtClean="0"/>
              <a:t>function </a:t>
            </a:r>
            <a:r>
              <a:rPr lang="en-GB" dirty="0" err="1" smtClean="0"/>
              <a:t>declaresSomeVars</a:t>
            </a:r>
            <a:r>
              <a:rPr lang="en-GB" dirty="0" smtClean="0"/>
              <a:t>() {</a:t>
            </a:r>
            <a:endParaRPr lang="de-DE" dirty="0" smtClean="0"/>
          </a:p>
          <a:p>
            <a:pPr marL="0" indent="0">
              <a:buNone/>
            </a:pPr>
            <a:r>
              <a:rPr lang="en-GB" dirty="0" smtClean="0"/>
              <a:t>	</a:t>
            </a:r>
            <a:r>
              <a:rPr lang="en-GB" dirty="0" err="1" smtClean="0"/>
              <a:t>var</a:t>
            </a:r>
            <a:r>
              <a:rPr lang="en-GB" dirty="0" smtClean="0"/>
              <a:t> hello = "world",</a:t>
            </a:r>
            <a:endParaRPr lang="de-DE" dirty="0" smtClean="0"/>
          </a:p>
          <a:p>
            <a:pPr marL="0" indent="0">
              <a:buNone/>
            </a:pPr>
            <a:r>
              <a:rPr lang="en-GB" dirty="0" smtClean="0"/>
              <a:t>	x,</a:t>
            </a:r>
            <a:endParaRPr lang="de-DE" dirty="0" smtClean="0"/>
          </a:p>
          <a:p>
            <a:pPr marL="0" indent="0">
              <a:buNone/>
            </a:pPr>
            <a:r>
              <a:rPr lang="en-GB" dirty="0" smtClean="0"/>
              <a:t>	y;</a:t>
            </a:r>
            <a:endParaRPr lang="de-DE" dirty="0" smtClean="0"/>
          </a:p>
          <a:p>
            <a:pPr marL="0" indent="0">
              <a:buNone/>
            </a:pPr>
            <a:r>
              <a:rPr lang="en-GB" dirty="0" smtClean="0"/>
              <a:t>	// here comes the code </a:t>
            </a:r>
            <a:endParaRPr lang="de-DE" dirty="0" smtClean="0"/>
          </a:p>
          <a:p>
            <a:pPr marL="0" indent="0">
              <a:buNone/>
            </a:pPr>
            <a:r>
              <a:rPr lang="de-DE" dirty="0" smtClean="0"/>
              <a:t>}</a:t>
            </a:r>
          </a:p>
          <a:p>
            <a:endParaRPr lang="de-DE" dirty="0"/>
          </a:p>
        </p:txBody>
      </p:sp>
      <p:sp>
        <p:nvSpPr>
          <p:cNvPr id="4" name="Titel 3"/>
          <p:cNvSpPr>
            <a:spLocks noGrp="1"/>
          </p:cNvSpPr>
          <p:nvPr>
            <p:ph type="title"/>
          </p:nvPr>
        </p:nvSpPr>
        <p:spPr/>
        <p:txBody>
          <a:bodyPr/>
          <a:lstStyle/>
          <a:p>
            <a:r>
              <a:rPr lang="de-DE" dirty="0" smtClean="0"/>
              <a:t>Fallstricke des </a:t>
            </a:r>
            <a:r>
              <a:rPr lang="de-DE" dirty="0" err="1" smtClean="0"/>
              <a:t>Hoistings</a:t>
            </a:r>
            <a:r>
              <a:rPr lang="de-DE" dirty="0" smtClean="0"/>
              <a:t> umgehen</a:t>
            </a:r>
            <a:endParaRPr lang="de-DE" dirty="0"/>
          </a:p>
        </p:txBody>
      </p:sp>
    </p:spTree>
    <p:extLst>
      <p:ext uri="{BB962C8B-B14F-4D97-AF65-F5344CB8AC3E}">
        <p14:creationId xmlns:p14="http://schemas.microsoft.com/office/powerpoint/2010/main" val="9167631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Globaler </a:t>
            </a:r>
            <a:r>
              <a:rPr lang="de-DE" dirty="0" smtClean="0"/>
              <a:t>Namensraum </a:t>
            </a:r>
            <a:r>
              <a:rPr lang="de-DE" dirty="0"/>
              <a:t>bei </a:t>
            </a:r>
            <a:r>
              <a:rPr lang="de-DE" dirty="0" smtClean="0"/>
              <a:t>Funktionsaufruf</a:t>
            </a:r>
          </a:p>
          <a:p>
            <a:r>
              <a:rPr lang="de-DE" dirty="0"/>
              <a:t>Definierbarer </a:t>
            </a:r>
            <a:r>
              <a:rPr lang="de-DE" dirty="0" smtClean="0"/>
              <a:t>Namensraum </a:t>
            </a:r>
            <a:r>
              <a:rPr lang="de-DE" dirty="0"/>
              <a:t>durch </a:t>
            </a:r>
            <a:r>
              <a:rPr lang="de-DE" dirty="0" err="1"/>
              <a:t>call</a:t>
            </a:r>
            <a:r>
              <a:rPr lang="de-DE" dirty="0"/>
              <a:t> und </a:t>
            </a:r>
            <a:r>
              <a:rPr lang="de-DE" dirty="0" err="1"/>
              <a:t>apply</a:t>
            </a:r>
            <a:endParaRPr lang="de-DE" dirty="0"/>
          </a:p>
          <a:p>
            <a:r>
              <a:rPr lang="de-DE" dirty="0" smtClean="0"/>
              <a:t>Objekt</a:t>
            </a:r>
            <a:r>
              <a:rPr lang="de-DE" dirty="0"/>
              <a:t>-Namensraum bei </a:t>
            </a:r>
            <a:r>
              <a:rPr lang="de-DE" dirty="0" smtClean="0"/>
              <a:t>Methodenaufruf</a:t>
            </a:r>
          </a:p>
          <a:p>
            <a:r>
              <a:rPr lang="de-DE" dirty="0" smtClean="0"/>
              <a:t>Globaler Namensraum bei Funktionsaufruf auch von Funktionen in einem Objekt</a:t>
            </a:r>
          </a:p>
          <a:p>
            <a:endParaRPr lang="de-DE" dirty="0" smtClean="0"/>
          </a:p>
        </p:txBody>
      </p:sp>
      <p:sp>
        <p:nvSpPr>
          <p:cNvPr id="3" name="Titel 2"/>
          <p:cNvSpPr>
            <a:spLocks noGrp="1"/>
          </p:cNvSpPr>
          <p:nvPr>
            <p:ph type="title"/>
          </p:nvPr>
        </p:nvSpPr>
        <p:spPr/>
        <p:txBody>
          <a:bodyPr/>
          <a:lstStyle/>
          <a:p>
            <a:r>
              <a:rPr lang="de-DE" dirty="0" err="1" smtClean="0"/>
              <a:t>this</a:t>
            </a:r>
            <a:endParaRPr lang="de-DE" dirty="0"/>
          </a:p>
        </p:txBody>
      </p:sp>
    </p:spTree>
    <p:extLst>
      <p:ext uri="{BB962C8B-B14F-4D97-AF65-F5344CB8AC3E}">
        <p14:creationId xmlns:p14="http://schemas.microsoft.com/office/powerpoint/2010/main" val="8640165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a:t>x = 23;</a:t>
            </a:r>
          </a:p>
          <a:p>
            <a:r>
              <a:rPr lang="en-US" dirty="0"/>
              <a:t>function plus(a, b) {</a:t>
            </a:r>
          </a:p>
          <a:p>
            <a:r>
              <a:rPr lang="en-US" dirty="0"/>
              <a:t>    return </a:t>
            </a:r>
            <a:r>
              <a:rPr lang="en-US" dirty="0" err="1" smtClean="0"/>
              <a:t>this.x</a:t>
            </a:r>
            <a:r>
              <a:rPr lang="en-US" dirty="0" smtClean="0"/>
              <a:t> + a + b</a:t>
            </a:r>
            <a:r>
              <a:rPr lang="en-US" dirty="0"/>
              <a:t>; </a:t>
            </a:r>
          </a:p>
          <a:p>
            <a:r>
              <a:rPr lang="en-US" dirty="0"/>
              <a:t>}</a:t>
            </a:r>
          </a:p>
          <a:p>
            <a:endParaRPr lang="en-US" dirty="0"/>
          </a:p>
          <a:p>
            <a:r>
              <a:rPr lang="en-US" dirty="0" err="1"/>
              <a:t>console.log</a:t>
            </a:r>
            <a:r>
              <a:rPr lang="en-US" dirty="0"/>
              <a:t>(plus(1, 1)); // 25</a:t>
            </a:r>
          </a:p>
          <a:p>
            <a:r>
              <a:rPr lang="en-US" dirty="0" err="1"/>
              <a:t>console.log</a:t>
            </a:r>
            <a:r>
              <a:rPr lang="en-US" dirty="0"/>
              <a:t>(</a:t>
            </a:r>
            <a:r>
              <a:rPr lang="en-US" dirty="0" err="1"/>
              <a:t>plus.call</a:t>
            </a:r>
            <a:r>
              <a:rPr lang="en-US" dirty="0"/>
              <a:t>({x : "Hello"}, 1, 1));​ // Hello11</a:t>
            </a:r>
          </a:p>
          <a:p>
            <a:r>
              <a:rPr lang="en-US" dirty="0" err="1"/>
              <a:t>console.log</a:t>
            </a:r>
            <a:r>
              <a:rPr lang="en-US" dirty="0"/>
              <a:t>(</a:t>
            </a:r>
            <a:r>
              <a:rPr lang="en-US" dirty="0" err="1"/>
              <a:t>plus.apply</a:t>
            </a:r>
            <a:r>
              <a:rPr lang="en-US" dirty="0"/>
              <a:t>({x: 42}, [1, 1])); // </a:t>
            </a:r>
            <a:r>
              <a:rPr lang="en-US" dirty="0" smtClean="0"/>
              <a:t>44</a:t>
            </a:r>
          </a:p>
        </p:txBody>
      </p:sp>
      <p:sp>
        <p:nvSpPr>
          <p:cNvPr id="4" name="Titel 3"/>
          <p:cNvSpPr>
            <a:spLocks noGrp="1"/>
          </p:cNvSpPr>
          <p:nvPr>
            <p:ph type="title"/>
          </p:nvPr>
        </p:nvSpPr>
        <p:spPr/>
        <p:txBody>
          <a:bodyPr/>
          <a:lstStyle/>
          <a:p>
            <a:r>
              <a:rPr lang="de-DE" dirty="0" err="1" smtClean="0"/>
              <a:t>this</a:t>
            </a:r>
            <a:r>
              <a:rPr lang="de-DE" dirty="0" smtClean="0"/>
              <a:t> in Funktionen</a:t>
            </a:r>
            <a:endParaRPr lang="de-DE" dirty="0"/>
          </a:p>
        </p:txBody>
      </p:sp>
    </p:spTree>
    <p:extLst>
      <p:ext uri="{BB962C8B-B14F-4D97-AF65-F5344CB8AC3E}">
        <p14:creationId xmlns:p14="http://schemas.microsoft.com/office/powerpoint/2010/main" val="338058027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err="1" smtClean="0"/>
              <a:t>obj</a:t>
            </a:r>
            <a:r>
              <a:rPr lang="de-DE" dirty="0" smtClean="0"/>
              <a:t> = {};</a:t>
            </a:r>
          </a:p>
          <a:p>
            <a:r>
              <a:rPr lang="de-DE" dirty="0" err="1" smtClean="0"/>
              <a:t>obj.prop</a:t>
            </a:r>
            <a:r>
              <a:rPr lang="de-DE" dirty="0" smtClean="0"/>
              <a:t> = 42;</a:t>
            </a:r>
          </a:p>
          <a:p>
            <a:r>
              <a:rPr lang="de-DE" dirty="0" err="1" smtClean="0"/>
              <a:t>obj.frob</a:t>
            </a:r>
            <a:r>
              <a:rPr lang="de-DE" dirty="0" smtClean="0"/>
              <a:t> = </a:t>
            </a:r>
            <a:r>
              <a:rPr lang="de-DE" dirty="0" err="1" smtClean="0"/>
              <a:t>function</a:t>
            </a:r>
            <a:r>
              <a:rPr lang="de-DE" dirty="0" smtClean="0"/>
              <a:t>(</a:t>
            </a:r>
            <a:r>
              <a:rPr lang="de-DE" dirty="0" err="1" smtClean="0"/>
              <a:t>n</a:t>
            </a:r>
            <a:r>
              <a:rPr lang="de-DE" dirty="0" smtClean="0"/>
              <a:t>) {</a:t>
            </a:r>
          </a:p>
          <a:p>
            <a:r>
              <a:rPr lang="de-DE" dirty="0" smtClean="0"/>
              <a:t>	</a:t>
            </a:r>
            <a:r>
              <a:rPr lang="de-DE" dirty="0" err="1" smtClean="0"/>
              <a:t>this.prop</a:t>
            </a:r>
            <a:r>
              <a:rPr lang="de-DE" dirty="0" smtClean="0"/>
              <a:t> += </a:t>
            </a:r>
            <a:r>
              <a:rPr lang="de-DE" dirty="0" err="1" smtClean="0"/>
              <a:t>n</a:t>
            </a:r>
            <a:r>
              <a:rPr lang="de-DE" dirty="0" smtClean="0"/>
              <a:t>;</a:t>
            </a:r>
          </a:p>
          <a:p>
            <a:r>
              <a:rPr lang="de-DE" dirty="0" smtClean="0"/>
              <a:t>}</a:t>
            </a:r>
          </a:p>
          <a:p>
            <a:r>
              <a:rPr lang="de-DE" dirty="0" err="1" smtClean="0"/>
              <a:t>obj.frob</a:t>
            </a:r>
            <a:r>
              <a:rPr lang="de-DE" dirty="0" smtClean="0"/>
              <a:t>(6); // 48</a:t>
            </a:r>
          </a:p>
          <a:p>
            <a:r>
              <a:rPr lang="de-DE" dirty="0" smtClean="0"/>
              <a:t> </a:t>
            </a:r>
          </a:p>
          <a:p>
            <a:r>
              <a:rPr lang="de-DE" dirty="0" smtClean="0"/>
              <a:t>grob </a:t>
            </a:r>
            <a:r>
              <a:rPr lang="de-DE" dirty="0"/>
              <a:t>= </a:t>
            </a:r>
            <a:r>
              <a:rPr lang="de-DE" dirty="0" err="1"/>
              <a:t>obj.frob</a:t>
            </a:r>
            <a:r>
              <a:rPr lang="de-DE" dirty="0" smtClean="0"/>
              <a:t>; //</a:t>
            </a:r>
            <a:r>
              <a:rPr lang="de-DE" dirty="0" err="1" smtClean="0"/>
              <a:t>assign</a:t>
            </a:r>
            <a:r>
              <a:rPr lang="de-DE" dirty="0" smtClean="0"/>
              <a:t> </a:t>
            </a:r>
            <a:r>
              <a:rPr lang="de-DE" dirty="0"/>
              <a:t>a global </a:t>
            </a:r>
            <a:r>
              <a:rPr lang="de-DE" dirty="0" err="1"/>
              <a:t>method</a:t>
            </a:r>
            <a:r>
              <a:rPr lang="de-DE" dirty="0"/>
              <a:t>, </a:t>
            </a:r>
            <a:r>
              <a:rPr lang="de-DE" dirty="0" smtClean="0"/>
              <a:t>grob </a:t>
            </a:r>
          </a:p>
          <a:p>
            <a:r>
              <a:rPr lang="de-DE" dirty="0" smtClean="0"/>
              <a:t>grob</a:t>
            </a:r>
            <a:r>
              <a:rPr lang="de-DE" dirty="0"/>
              <a:t>(6)</a:t>
            </a:r>
            <a:r>
              <a:rPr lang="de-DE" dirty="0" smtClean="0"/>
              <a:t>; // undefined </a:t>
            </a:r>
            <a:r>
              <a:rPr lang="de-DE" dirty="0"/>
              <a:t>+ 6 == NaN </a:t>
            </a:r>
            <a:endParaRPr lang="de-DE" dirty="0" smtClean="0"/>
          </a:p>
          <a:p>
            <a:r>
              <a:rPr lang="de-DE" dirty="0" err="1" smtClean="0"/>
              <a:t>prop</a:t>
            </a:r>
            <a:r>
              <a:rPr lang="de-DE" dirty="0" smtClean="0"/>
              <a:t> </a:t>
            </a:r>
            <a:r>
              <a:rPr lang="de-DE" dirty="0"/>
              <a:t>= “</a:t>
            </a:r>
            <a:r>
              <a:rPr lang="de-DE" dirty="0" err="1"/>
              <a:t>hello</a:t>
            </a:r>
            <a:r>
              <a:rPr lang="de-DE" dirty="0"/>
              <a:t>”</a:t>
            </a:r>
            <a:r>
              <a:rPr lang="de-DE" dirty="0" smtClean="0"/>
              <a:t>; // global </a:t>
            </a:r>
            <a:r>
              <a:rPr lang="de-DE" dirty="0" err="1" smtClean="0"/>
              <a:t>prop</a:t>
            </a:r>
            <a:endParaRPr lang="de-DE" dirty="0" smtClean="0"/>
          </a:p>
          <a:p>
            <a:r>
              <a:rPr lang="de-DE" dirty="0" smtClean="0"/>
              <a:t>grob</a:t>
            </a:r>
            <a:r>
              <a:rPr lang="de-DE" dirty="0"/>
              <a:t>(6)</a:t>
            </a:r>
            <a:r>
              <a:rPr lang="de-DE" dirty="0" smtClean="0"/>
              <a:t>; //</a:t>
            </a:r>
            <a:r>
              <a:rPr lang="de-DE" dirty="0" err="1" smtClean="0"/>
              <a:t>prop</a:t>
            </a:r>
            <a:r>
              <a:rPr lang="de-DE" dirty="0" smtClean="0"/>
              <a:t> </a:t>
            </a:r>
            <a:r>
              <a:rPr lang="de-DE" dirty="0"/>
              <a:t>== “hello6”</a:t>
            </a:r>
          </a:p>
        </p:txBody>
      </p:sp>
      <p:sp>
        <p:nvSpPr>
          <p:cNvPr id="4" name="Titel 3"/>
          <p:cNvSpPr>
            <a:spLocks noGrp="1"/>
          </p:cNvSpPr>
          <p:nvPr>
            <p:ph type="title"/>
          </p:nvPr>
        </p:nvSpPr>
        <p:spPr/>
        <p:txBody>
          <a:bodyPr/>
          <a:lstStyle/>
          <a:p>
            <a:r>
              <a:rPr lang="de-DE" dirty="0" err="1" smtClean="0"/>
              <a:t>this</a:t>
            </a:r>
            <a:r>
              <a:rPr lang="de-DE" dirty="0" smtClean="0"/>
              <a:t> in Objekten</a:t>
            </a:r>
            <a:endParaRPr lang="de-DE" dirty="0"/>
          </a:p>
        </p:txBody>
      </p:sp>
    </p:spTree>
    <p:extLst>
      <p:ext uri="{BB962C8B-B14F-4D97-AF65-F5344CB8AC3E}">
        <p14:creationId xmlns:p14="http://schemas.microsoft.com/office/powerpoint/2010/main" val="67239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Code + </a:t>
            </a:r>
            <a:r>
              <a:rPr lang="de-DE" dirty="0" err="1" smtClean="0"/>
              <a:t>Scope</a:t>
            </a:r>
            <a:r>
              <a:rPr lang="de-DE" dirty="0" smtClean="0"/>
              <a:t> = </a:t>
            </a:r>
            <a:r>
              <a:rPr lang="de-DE" dirty="0" err="1" smtClean="0"/>
              <a:t>Closure</a:t>
            </a:r>
            <a:endParaRPr lang="de-DE" dirty="0" smtClean="0"/>
          </a:p>
          <a:p>
            <a:pPr marL="0" indent="0">
              <a:buNone/>
            </a:pPr>
            <a:r>
              <a:rPr lang="de-DE" dirty="0" smtClean="0"/>
              <a:t>Eine </a:t>
            </a:r>
            <a:r>
              <a:rPr lang="de-DE" dirty="0"/>
              <a:t>Funktion wird stets in einem Funktionsgeltungsbereich ausgeführt. </a:t>
            </a:r>
          </a:p>
          <a:p>
            <a:pPr marL="0" indent="0">
              <a:buNone/>
            </a:pPr>
            <a:r>
              <a:rPr lang="de-DE" dirty="0"/>
              <a:t>Der Funktionsgeltungsbereich gilt auch, wenn in einer Funktion eine weitere, innere Funktion definiert wird. </a:t>
            </a:r>
            <a:endParaRPr lang="de-DE" dirty="0" smtClean="0"/>
          </a:p>
          <a:p>
            <a:pPr marL="0" indent="0">
              <a:buNone/>
            </a:pPr>
            <a:r>
              <a:rPr lang="de-DE" dirty="0" smtClean="0"/>
              <a:t>Diese </a:t>
            </a:r>
            <a:r>
              <a:rPr lang="de-DE" dirty="0"/>
              <a:t>Funktion hat dann Zugriff auf die Variablen der äußeren Funktion. Ausnahmen sind hier </a:t>
            </a:r>
            <a:r>
              <a:rPr lang="de-DE" dirty="0" err="1"/>
              <a:t>this</a:t>
            </a:r>
            <a:r>
              <a:rPr lang="de-DE" dirty="0"/>
              <a:t> und der Bonusparameter </a:t>
            </a:r>
            <a:r>
              <a:rPr lang="de-DE" dirty="0" err="1"/>
              <a:t>arguments</a:t>
            </a:r>
            <a:r>
              <a:rPr lang="de-DE" dirty="0"/>
              <a:t>, da diese Parameter von jeder Funktion selbst überschrieben </a:t>
            </a:r>
            <a:r>
              <a:rPr lang="de-DE" dirty="0" smtClean="0"/>
              <a:t>werden.</a:t>
            </a:r>
            <a:endParaRPr lang="de-DE" dirty="0"/>
          </a:p>
        </p:txBody>
      </p:sp>
      <p:sp>
        <p:nvSpPr>
          <p:cNvPr id="4" name="Titel 3"/>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15450265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outherFunction</a:t>
            </a:r>
            <a:r>
              <a:rPr lang="de-DE" dirty="0"/>
              <a:t>() {</a:t>
            </a:r>
          </a:p>
          <a:p>
            <a:r>
              <a:rPr lang="de-DE" dirty="0"/>
              <a:t>	</a:t>
            </a:r>
            <a:r>
              <a:rPr lang="de-DE" dirty="0" err="1"/>
              <a:t>var</a:t>
            </a:r>
            <a:r>
              <a:rPr lang="de-DE" dirty="0"/>
              <a:t> x = "</a:t>
            </a:r>
            <a:r>
              <a:rPr lang="de-DE" dirty="0" err="1"/>
              <a:t>Hello</a:t>
            </a:r>
            <a:r>
              <a:rPr lang="de-DE" dirty="0"/>
              <a:t>";</a:t>
            </a:r>
          </a:p>
          <a:p>
            <a:r>
              <a:rPr lang="de-DE" dirty="0"/>
              <a:t>	</a:t>
            </a:r>
            <a:r>
              <a:rPr lang="de-DE" dirty="0" err="1"/>
              <a:t>function</a:t>
            </a:r>
            <a:r>
              <a:rPr lang="de-DE" dirty="0"/>
              <a:t> </a:t>
            </a:r>
            <a:r>
              <a:rPr lang="de-DE" dirty="0" err="1"/>
              <a:t>innerFunction</a:t>
            </a:r>
            <a:r>
              <a:rPr lang="de-DE" dirty="0"/>
              <a:t>() {</a:t>
            </a:r>
          </a:p>
          <a:p>
            <a:r>
              <a:rPr lang="de-DE" dirty="0"/>
              <a:t>		</a:t>
            </a:r>
            <a:r>
              <a:rPr lang="de-DE" dirty="0" err="1"/>
              <a:t>return</a:t>
            </a:r>
            <a:r>
              <a:rPr lang="de-DE" dirty="0"/>
              <a:t> x;</a:t>
            </a:r>
          </a:p>
          <a:p>
            <a:r>
              <a:rPr lang="de-DE" dirty="0"/>
              <a:t>	}</a:t>
            </a:r>
          </a:p>
          <a:p>
            <a:r>
              <a:rPr lang="de-DE" dirty="0"/>
              <a:t>	</a:t>
            </a:r>
            <a:r>
              <a:rPr lang="de-DE" dirty="0" err="1"/>
              <a:t>return</a:t>
            </a:r>
            <a:r>
              <a:rPr lang="de-DE" dirty="0"/>
              <a:t> </a:t>
            </a:r>
            <a:r>
              <a:rPr lang="de-DE" dirty="0" err="1"/>
              <a:t>innerFunction</a:t>
            </a:r>
            <a:r>
              <a:rPr lang="de-DE" dirty="0"/>
              <a:t>();</a:t>
            </a:r>
          </a:p>
          <a:p>
            <a:r>
              <a:rPr lang="de-DE" dirty="0"/>
              <a:t>}</a:t>
            </a:r>
          </a:p>
          <a:p>
            <a:endParaRPr lang="de-DE" dirty="0"/>
          </a:p>
          <a:p>
            <a:r>
              <a:rPr lang="de-DE" dirty="0" err="1" smtClean="0"/>
              <a:t>outherFunction</a:t>
            </a:r>
            <a:r>
              <a:rPr lang="de-DE" dirty="0"/>
              <a:t>(</a:t>
            </a:r>
            <a:r>
              <a:rPr lang="de-DE" dirty="0" smtClean="0"/>
              <a:t>); </a:t>
            </a:r>
            <a:r>
              <a:rPr lang="de-DE" dirty="0"/>
              <a:t>// </a:t>
            </a:r>
            <a:r>
              <a:rPr lang="de-DE" dirty="0" err="1"/>
              <a:t>Hello</a:t>
            </a:r>
            <a:endParaRPr lang="de-DE" dirty="0"/>
          </a:p>
          <a:p>
            <a:endParaRPr lang="de-DE" dirty="0"/>
          </a:p>
        </p:txBody>
      </p:sp>
      <p:sp>
        <p:nvSpPr>
          <p:cNvPr id="3" name="Titel 2"/>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354445378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Scope</a:t>
            </a:r>
            <a:r>
              <a:rPr lang="de-DE" dirty="0" smtClean="0"/>
              <a:t> Chain</a:t>
            </a:r>
            <a:endParaRPr lang="de-DE" dirty="0"/>
          </a:p>
        </p:txBody>
      </p:sp>
      <p:pic>
        <p:nvPicPr>
          <p:cNvPr id="6" name="Bild 5" descr="4-1-scope_ch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82663"/>
            <a:ext cx="7046506" cy="5620138"/>
          </a:xfrm>
          <a:prstGeom prst="rect">
            <a:avLst/>
          </a:prstGeom>
        </p:spPr>
      </p:pic>
    </p:spTree>
    <p:extLst>
      <p:ext uri="{BB962C8B-B14F-4D97-AF65-F5344CB8AC3E}">
        <p14:creationId xmlns:p14="http://schemas.microsoft.com/office/powerpoint/2010/main" val="419232707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Das Module Pattern wird verwendet, um private Variablen zu ersetzen.</a:t>
            </a:r>
            <a:endParaRPr lang="de-DE" dirty="0"/>
          </a:p>
          <a:p>
            <a:pPr marL="0" indent="0">
              <a:buNone/>
            </a:pPr>
            <a:r>
              <a:rPr lang="de-DE" dirty="0" smtClean="0"/>
              <a:t>Private Variablen werden verwendet, um einen Zustand (</a:t>
            </a:r>
            <a:r>
              <a:rPr lang="de-DE" dirty="0" err="1" smtClean="0"/>
              <a:t>state</a:t>
            </a:r>
            <a:r>
              <a:rPr lang="de-DE" dirty="0" smtClean="0"/>
              <a:t>) zu speichern in diesen zu schützen (</a:t>
            </a:r>
            <a:r>
              <a:rPr lang="de-DE" dirty="0" err="1" smtClean="0"/>
              <a:t>privacy</a:t>
            </a:r>
            <a:r>
              <a:rPr lang="de-DE" dirty="0" smtClean="0"/>
              <a:t>).</a:t>
            </a:r>
            <a:endParaRPr lang="de-DE" dirty="0"/>
          </a:p>
        </p:txBody>
      </p:sp>
      <p:sp>
        <p:nvSpPr>
          <p:cNvPr id="3" name="Titel 2"/>
          <p:cNvSpPr>
            <a:spLocks noGrp="1"/>
          </p:cNvSpPr>
          <p:nvPr>
            <p:ph type="title"/>
          </p:nvPr>
        </p:nvSpPr>
        <p:spPr/>
        <p:txBody>
          <a:bodyPr/>
          <a:lstStyle/>
          <a:p>
            <a:r>
              <a:rPr lang="de-DE" dirty="0" smtClean="0"/>
              <a:t>Module Pattern</a:t>
            </a:r>
            <a:endParaRPr lang="de-DE" dirty="0"/>
          </a:p>
        </p:txBody>
      </p:sp>
    </p:spTree>
    <p:extLst>
      <p:ext uri="{BB962C8B-B14F-4D97-AF65-F5344CB8AC3E}">
        <p14:creationId xmlns:p14="http://schemas.microsoft.com/office/powerpoint/2010/main" val="44919690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err="1"/>
              <a:t>var</a:t>
            </a:r>
            <a:r>
              <a:rPr lang="de-DE" dirty="0"/>
              <a:t> </a:t>
            </a:r>
            <a:r>
              <a:rPr lang="de-DE" dirty="0" err="1"/>
              <a:t>incrementor</a:t>
            </a:r>
            <a:r>
              <a:rPr lang="de-DE" dirty="0"/>
              <a:t> = </a:t>
            </a:r>
            <a:r>
              <a:rPr lang="de-DE" dirty="0" err="1"/>
              <a:t>function</a:t>
            </a:r>
            <a:r>
              <a:rPr lang="de-DE" dirty="0"/>
              <a:t> () {</a:t>
            </a:r>
          </a:p>
          <a:p>
            <a:r>
              <a:rPr lang="de-DE" dirty="0"/>
              <a:t>    </a:t>
            </a:r>
            <a:r>
              <a:rPr lang="de-DE" dirty="0" err="1"/>
              <a:t>var</a:t>
            </a:r>
            <a:r>
              <a:rPr lang="de-DE" dirty="0"/>
              <a:t> variable = 0;</a:t>
            </a:r>
          </a:p>
          <a:p>
            <a:r>
              <a:rPr lang="de-DE" dirty="0"/>
              <a:t>    </a:t>
            </a:r>
            <a:r>
              <a:rPr lang="de-DE" dirty="0" err="1"/>
              <a:t>return</a:t>
            </a:r>
            <a:r>
              <a:rPr lang="de-DE" dirty="0"/>
              <a:t> {</a:t>
            </a:r>
          </a:p>
          <a:p>
            <a:r>
              <a:rPr lang="de-DE" dirty="0"/>
              <a:t>        </a:t>
            </a:r>
            <a:r>
              <a:rPr lang="de-DE" dirty="0" err="1"/>
              <a:t>inc</a:t>
            </a:r>
            <a:r>
              <a:rPr lang="de-DE" dirty="0"/>
              <a:t> : </a:t>
            </a:r>
            <a:r>
              <a:rPr lang="de-DE" dirty="0" err="1"/>
              <a:t>function</a:t>
            </a:r>
            <a:r>
              <a:rPr lang="de-DE" dirty="0"/>
              <a:t>() {</a:t>
            </a:r>
          </a:p>
          <a:p>
            <a:r>
              <a:rPr lang="de-DE" dirty="0"/>
              <a:t>            </a:t>
            </a:r>
            <a:r>
              <a:rPr lang="de-DE" dirty="0" err="1"/>
              <a:t>return</a:t>
            </a:r>
            <a:r>
              <a:rPr lang="de-DE" dirty="0"/>
              <a:t> variable ++;</a:t>
            </a:r>
          </a:p>
          <a:p>
            <a:r>
              <a:rPr lang="de-DE" dirty="0"/>
              <a:t>        }</a:t>
            </a:r>
          </a:p>
          <a:p>
            <a:r>
              <a:rPr lang="de-DE" dirty="0"/>
              <a:t>    };</a:t>
            </a:r>
          </a:p>
          <a:p>
            <a:r>
              <a:rPr lang="de-DE" dirty="0"/>
              <a:t>}();</a:t>
            </a:r>
          </a:p>
          <a:p>
            <a:endParaRPr lang="de-DE" dirty="0"/>
          </a:p>
          <a:p>
            <a:r>
              <a:rPr lang="de-DE" dirty="0" err="1"/>
              <a:t>console.log</a:t>
            </a:r>
            <a:r>
              <a:rPr lang="de-DE" dirty="0"/>
              <a:t>(</a:t>
            </a:r>
            <a:r>
              <a:rPr lang="de-DE" dirty="0" err="1"/>
              <a:t>incrementor.inc</a:t>
            </a:r>
            <a:r>
              <a:rPr lang="de-DE" dirty="0"/>
              <a:t>()); // 0</a:t>
            </a:r>
          </a:p>
          <a:p>
            <a:r>
              <a:rPr lang="de-DE" dirty="0" err="1"/>
              <a:t>console.log</a:t>
            </a:r>
            <a:r>
              <a:rPr lang="de-DE" dirty="0"/>
              <a:t>(</a:t>
            </a:r>
            <a:r>
              <a:rPr lang="de-DE" dirty="0" err="1"/>
              <a:t>incrementor.inc</a:t>
            </a:r>
            <a:r>
              <a:rPr lang="de-DE" dirty="0"/>
              <a:t>()); // 1</a:t>
            </a:r>
          </a:p>
          <a:p>
            <a:r>
              <a:rPr lang="de-DE" dirty="0" err="1"/>
              <a:t>console.log</a:t>
            </a:r>
            <a:r>
              <a:rPr lang="de-DE" dirty="0"/>
              <a:t>(</a:t>
            </a:r>
            <a:r>
              <a:rPr lang="de-DE" dirty="0" err="1"/>
              <a:t>incrementor.variable</a:t>
            </a:r>
            <a:r>
              <a:rPr lang="de-DE" dirty="0"/>
              <a:t>); // undefined </a:t>
            </a:r>
          </a:p>
        </p:txBody>
      </p:sp>
      <p:sp>
        <p:nvSpPr>
          <p:cNvPr id="4" name="Titel 3"/>
          <p:cNvSpPr>
            <a:spLocks noGrp="1"/>
          </p:cNvSpPr>
          <p:nvPr>
            <p:ph type="title"/>
          </p:nvPr>
        </p:nvSpPr>
        <p:spPr/>
        <p:txBody>
          <a:bodyPr/>
          <a:lstStyle/>
          <a:p>
            <a:r>
              <a:rPr lang="de-DE" dirty="0" smtClean="0"/>
              <a:t>Module Pattern</a:t>
            </a:r>
            <a:endParaRPr lang="de-DE" dirty="0"/>
          </a:p>
        </p:txBody>
      </p:sp>
    </p:spTree>
    <p:extLst>
      <p:ext uri="{BB962C8B-B14F-4D97-AF65-F5344CB8AC3E}">
        <p14:creationId xmlns:p14="http://schemas.microsoft.com/office/powerpoint/2010/main" val="3945134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12501544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und Funktionen sind gleichwertig.</a:t>
            </a:r>
          </a:p>
          <a:p>
            <a:pPr marL="0" indent="0">
              <a:buNone/>
            </a:pPr>
            <a:r>
              <a:rPr lang="de-DE" dirty="0" smtClean="0"/>
              <a:t>Auch einer Funktion können Attribute zugeordnet werden.</a:t>
            </a:r>
            <a:endParaRPr lang="de-DE" dirty="0"/>
          </a:p>
        </p:txBody>
      </p:sp>
      <p:sp>
        <p:nvSpPr>
          <p:cNvPr id="3" name="Titel 2"/>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01137952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77500" lnSpcReduction="20000"/>
          </a:bodyPr>
          <a:lstStyle/>
          <a:p>
            <a:r>
              <a:rPr lang="de-DE" dirty="0" err="1"/>
              <a:t>function</a:t>
            </a:r>
            <a:r>
              <a:rPr lang="de-DE" dirty="0"/>
              <a:t> </a:t>
            </a:r>
            <a:r>
              <a:rPr lang="de-DE" dirty="0" err="1"/>
              <a:t>square</a:t>
            </a:r>
            <a:r>
              <a:rPr lang="de-DE" dirty="0"/>
              <a:t>(</a:t>
            </a:r>
            <a:r>
              <a:rPr lang="de-DE" dirty="0" err="1"/>
              <a:t>width</a:t>
            </a:r>
            <a:r>
              <a:rPr lang="de-DE" dirty="0"/>
              <a:t>) {</a:t>
            </a:r>
          </a:p>
          <a:p>
            <a:r>
              <a:rPr lang="de-DE" dirty="0"/>
              <a:t>	</a:t>
            </a:r>
            <a:r>
              <a:rPr lang="de-DE" dirty="0" err="1"/>
              <a:t>var</a:t>
            </a:r>
            <a:r>
              <a:rPr lang="de-DE" dirty="0"/>
              <a:t> </a:t>
            </a:r>
            <a:r>
              <a:rPr lang="de-DE" dirty="0" err="1"/>
              <a:t>squareObject</a:t>
            </a:r>
            <a:r>
              <a:rPr lang="de-DE" dirty="0"/>
              <a:t> = {};</a:t>
            </a:r>
          </a:p>
          <a:p>
            <a:r>
              <a:rPr lang="de-DE" dirty="0"/>
              <a:t>	</a:t>
            </a:r>
            <a:r>
              <a:rPr lang="de-DE" dirty="0" err="1"/>
              <a:t>squareObject.getArea</a:t>
            </a:r>
            <a:r>
              <a:rPr lang="de-DE" dirty="0"/>
              <a:t> = </a:t>
            </a:r>
            <a:r>
              <a:rPr lang="de-DE" dirty="0" err="1"/>
              <a:t>function</a:t>
            </a:r>
            <a:r>
              <a:rPr lang="de-DE" dirty="0"/>
              <a:t>() {</a:t>
            </a:r>
          </a:p>
          <a:p>
            <a:r>
              <a:rPr lang="de-DE" dirty="0"/>
              <a:t>		</a:t>
            </a:r>
            <a:r>
              <a:rPr lang="de-DE" dirty="0" err="1"/>
              <a:t>if</a:t>
            </a:r>
            <a:r>
              <a:rPr lang="de-DE" dirty="0"/>
              <a:t> (</a:t>
            </a:r>
            <a:r>
              <a:rPr lang="de-DE" dirty="0" err="1"/>
              <a:t>width</a:t>
            </a:r>
            <a:r>
              <a:rPr lang="de-DE" dirty="0"/>
              <a:t> &gt; 0) {</a:t>
            </a:r>
          </a:p>
          <a:p>
            <a:r>
              <a:rPr lang="de-DE" dirty="0"/>
              <a:t>			</a:t>
            </a:r>
            <a:r>
              <a:rPr lang="de-DE" dirty="0" err="1"/>
              <a:t>return</a:t>
            </a:r>
            <a:r>
              <a:rPr lang="de-DE" dirty="0"/>
              <a:t> </a:t>
            </a:r>
            <a:r>
              <a:rPr lang="de-DE" dirty="0" err="1"/>
              <a:t>width</a:t>
            </a:r>
            <a:r>
              <a:rPr lang="de-DE" dirty="0"/>
              <a:t> * </a:t>
            </a:r>
            <a:r>
              <a:rPr lang="de-DE" dirty="0" err="1"/>
              <a:t>width</a:t>
            </a:r>
            <a:r>
              <a:rPr lang="de-DE" dirty="0"/>
              <a:t>;</a:t>
            </a:r>
          </a:p>
          <a:p>
            <a:r>
              <a:rPr lang="de-DE" dirty="0"/>
              <a:t>		}</a:t>
            </a:r>
          </a:p>
          <a:p>
            <a:r>
              <a:rPr lang="de-DE" dirty="0"/>
              <a:t>	} </a:t>
            </a:r>
          </a:p>
          <a:p>
            <a:r>
              <a:rPr lang="de-DE" dirty="0"/>
              <a:t>	</a:t>
            </a:r>
            <a:r>
              <a:rPr lang="de-DE" dirty="0" err="1"/>
              <a:t>return</a:t>
            </a:r>
            <a:r>
              <a:rPr lang="de-DE" dirty="0"/>
              <a:t> </a:t>
            </a:r>
            <a:r>
              <a:rPr lang="de-DE" dirty="0" err="1"/>
              <a:t>squareObject</a:t>
            </a:r>
            <a:r>
              <a:rPr lang="de-DE" dirty="0"/>
              <a:t>;</a:t>
            </a:r>
          </a:p>
          <a:p>
            <a:r>
              <a:rPr lang="de-DE" dirty="0"/>
              <a:t>}</a:t>
            </a:r>
          </a:p>
          <a:p>
            <a:endParaRPr lang="de-DE" dirty="0"/>
          </a:p>
          <a:p>
            <a:r>
              <a:rPr lang="de-DE" dirty="0" err="1"/>
              <a:t>var</a:t>
            </a:r>
            <a:r>
              <a:rPr lang="de-DE" dirty="0"/>
              <a:t> </a:t>
            </a:r>
            <a:r>
              <a:rPr lang="de-DE" dirty="0" err="1"/>
              <a:t>mySquare</a:t>
            </a:r>
            <a:r>
              <a:rPr lang="de-DE" dirty="0"/>
              <a:t> = </a:t>
            </a:r>
            <a:r>
              <a:rPr lang="de-DE" dirty="0" err="1"/>
              <a:t>square</a:t>
            </a:r>
            <a:r>
              <a:rPr lang="de-DE" dirty="0"/>
              <a:t>(5);</a:t>
            </a:r>
          </a:p>
          <a:p>
            <a:r>
              <a:rPr lang="de-DE" dirty="0" err="1" smtClean="0"/>
              <a:t>mySquare.getArea</a:t>
            </a:r>
            <a:r>
              <a:rPr lang="de-DE" dirty="0"/>
              <a:t>(</a:t>
            </a:r>
            <a:r>
              <a:rPr lang="de-DE" dirty="0" smtClean="0"/>
              <a:t>); </a:t>
            </a:r>
            <a:r>
              <a:rPr lang="de-DE" dirty="0"/>
              <a:t>// 25</a:t>
            </a:r>
          </a:p>
          <a:p>
            <a:r>
              <a:rPr lang="de-DE" dirty="0" err="1" smtClean="0"/>
              <a:t>mySquare.width</a:t>
            </a:r>
            <a:r>
              <a:rPr lang="de-DE" dirty="0" smtClean="0"/>
              <a:t>; </a:t>
            </a:r>
            <a:r>
              <a:rPr lang="de-DE" dirty="0"/>
              <a:t>// undefined</a:t>
            </a:r>
          </a:p>
          <a:p>
            <a:endParaRPr lang="de-DE" dirty="0"/>
          </a:p>
        </p:txBody>
      </p:sp>
      <p:sp>
        <p:nvSpPr>
          <p:cNvPr id="4" name="Titel 3"/>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2996936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JS hat nur einen Thread.</a:t>
            </a:r>
          </a:p>
          <a:p>
            <a:pPr marL="0" indent="0">
              <a:buNone/>
            </a:pPr>
            <a:r>
              <a:rPr lang="de-DE" dirty="0" smtClean="0"/>
              <a:t>Daher darf dieser Thread nicht blockiert werden.</a:t>
            </a:r>
          </a:p>
          <a:p>
            <a:pPr marL="0" indent="0">
              <a:buNone/>
            </a:pPr>
            <a:r>
              <a:rPr lang="de-DE" dirty="0" smtClean="0"/>
              <a:t>Quasi-Nebenläufige Programmierung wird über </a:t>
            </a:r>
            <a:r>
              <a:rPr lang="de-DE" dirty="0" err="1" smtClean="0"/>
              <a:t>Callbacks</a:t>
            </a:r>
            <a:r>
              <a:rPr lang="de-DE" dirty="0" smtClean="0"/>
              <a:t> realisiert.</a:t>
            </a:r>
          </a:p>
          <a:p>
            <a:pPr marL="0" indent="0">
              <a:buNone/>
            </a:pPr>
            <a:endParaRPr lang="de-DE" dirty="0"/>
          </a:p>
          <a:p>
            <a:pPr marL="0" indent="0">
              <a:buNone/>
            </a:pPr>
            <a:r>
              <a:rPr lang="de-DE" dirty="0" smtClean="0"/>
              <a:t>Anmerkung: Das Beispiel ist nicht wirklich nebenläufig ;-)</a:t>
            </a:r>
            <a:endParaRPr lang="de-DE" dirty="0"/>
          </a:p>
        </p:txBody>
      </p:sp>
      <p:sp>
        <p:nvSpPr>
          <p:cNvPr id="4" name="Titel 3"/>
          <p:cNvSpPr>
            <a:spLocks noGrp="1"/>
          </p:cNvSpPr>
          <p:nvPr>
            <p:ph type="title"/>
          </p:nvPr>
        </p:nvSpPr>
        <p:spPr/>
        <p:txBody>
          <a:bodyPr/>
          <a:lstStyle/>
          <a:p>
            <a:r>
              <a:rPr lang="de-DE" dirty="0" err="1" smtClean="0"/>
              <a:t>Callbacks</a:t>
            </a:r>
            <a:endParaRPr lang="de-DE" dirty="0"/>
          </a:p>
        </p:txBody>
      </p:sp>
    </p:spTree>
    <p:extLst>
      <p:ext uri="{BB962C8B-B14F-4D97-AF65-F5344CB8AC3E}">
        <p14:creationId xmlns:p14="http://schemas.microsoft.com/office/powerpoint/2010/main" val="285482114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calculate1To1000Synchronous()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return</a:t>
            </a:r>
            <a:r>
              <a:rPr lang="de-DE" dirty="0"/>
              <a:t> </a:t>
            </a:r>
            <a:r>
              <a:rPr lang="de-DE" dirty="0" err="1"/>
              <a:t>result</a:t>
            </a:r>
            <a:r>
              <a:rPr lang="de-DE" dirty="0"/>
              <a:t>;</a:t>
            </a:r>
          </a:p>
          <a:p>
            <a:r>
              <a:rPr lang="de-DE" dirty="0"/>
              <a:t>}</a:t>
            </a:r>
          </a:p>
          <a:p>
            <a:endParaRPr lang="de-DE" dirty="0"/>
          </a:p>
          <a:p>
            <a:r>
              <a:rPr lang="de-DE" dirty="0" err="1"/>
              <a:t>var</a:t>
            </a:r>
            <a:r>
              <a:rPr lang="de-DE" dirty="0"/>
              <a:t> summe = calculate1To1000Synchronous()</a:t>
            </a:r>
            <a:r>
              <a:rPr lang="de-DE" dirty="0" smtClean="0"/>
              <a:t>; /</a:t>
            </a:r>
            <a:r>
              <a:rPr lang="de-DE" dirty="0"/>
              <a:t>/ 500500</a:t>
            </a:r>
          </a:p>
          <a:p>
            <a:endParaRPr lang="de-DE" dirty="0"/>
          </a:p>
        </p:txBody>
      </p:sp>
      <p:sp>
        <p:nvSpPr>
          <p:cNvPr id="4" name="Titel 3"/>
          <p:cNvSpPr>
            <a:spLocks noGrp="1"/>
          </p:cNvSpPr>
          <p:nvPr>
            <p:ph type="title"/>
          </p:nvPr>
        </p:nvSpPr>
        <p:spPr/>
        <p:txBody>
          <a:bodyPr/>
          <a:lstStyle/>
          <a:p>
            <a:r>
              <a:rPr lang="de-DE" dirty="0" smtClean="0"/>
              <a:t>Code ohne </a:t>
            </a:r>
            <a:r>
              <a:rPr lang="de-DE" dirty="0" err="1" smtClean="0"/>
              <a:t>Callbacks</a:t>
            </a:r>
            <a:endParaRPr lang="de-DE" dirty="0"/>
          </a:p>
        </p:txBody>
      </p:sp>
    </p:spTree>
    <p:extLst>
      <p:ext uri="{BB962C8B-B14F-4D97-AF65-F5344CB8AC3E}">
        <p14:creationId xmlns:p14="http://schemas.microsoft.com/office/powerpoint/2010/main" val="89084215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calculate1To1000WithCallback(</a:t>
            </a:r>
            <a:r>
              <a:rPr lang="de-DE" dirty="0" err="1"/>
              <a:t>callback</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callback</a:t>
            </a:r>
            <a:r>
              <a:rPr lang="de-DE" dirty="0"/>
              <a:t>(</a:t>
            </a:r>
            <a:r>
              <a:rPr lang="de-DE" dirty="0" err="1"/>
              <a:t>result</a:t>
            </a:r>
            <a:r>
              <a:rPr lang="de-DE" dirty="0"/>
              <a:t>);</a:t>
            </a:r>
          </a:p>
          <a:p>
            <a:r>
              <a:rPr lang="de-DE" dirty="0"/>
              <a:t>}</a:t>
            </a:r>
          </a:p>
          <a:p>
            <a:r>
              <a:rPr lang="de-DE" dirty="0"/>
              <a:t>calculate1To1000WithCallback(</a:t>
            </a:r>
            <a:r>
              <a:rPr lang="de-DE" dirty="0" err="1"/>
              <a:t>function</a:t>
            </a:r>
            <a:r>
              <a:rPr lang="de-DE" dirty="0"/>
              <a:t>(</a:t>
            </a:r>
            <a:r>
              <a:rPr lang="de-DE" dirty="0" err="1"/>
              <a:t>data</a:t>
            </a:r>
            <a:r>
              <a:rPr lang="de-DE" dirty="0"/>
              <a:t>) </a:t>
            </a:r>
            <a:r>
              <a:rPr lang="de-DE" dirty="0" smtClean="0"/>
              <a:t>{</a:t>
            </a:r>
            <a:r>
              <a:rPr lang="de-DE" dirty="0" err="1" smtClean="0"/>
              <a:t>console.log</a:t>
            </a:r>
            <a:r>
              <a:rPr lang="de-DE" dirty="0" smtClean="0"/>
              <a:t>(</a:t>
            </a:r>
            <a:r>
              <a:rPr lang="de-DE" dirty="0" err="1"/>
              <a:t>data</a:t>
            </a:r>
            <a:r>
              <a:rPr lang="de-DE" dirty="0"/>
              <a:t>)}); /</a:t>
            </a:r>
            <a:r>
              <a:rPr lang="de-DE" dirty="0" smtClean="0"/>
              <a:t>/500500 </a:t>
            </a:r>
            <a:endParaRPr lang="de-DE" dirty="0"/>
          </a:p>
          <a:p>
            <a:endParaRPr lang="de-DE" dirty="0"/>
          </a:p>
        </p:txBody>
      </p:sp>
      <p:sp>
        <p:nvSpPr>
          <p:cNvPr id="3" name="Titel 2"/>
          <p:cNvSpPr>
            <a:spLocks noGrp="1"/>
          </p:cNvSpPr>
          <p:nvPr>
            <p:ph type="title"/>
          </p:nvPr>
        </p:nvSpPr>
        <p:spPr/>
        <p:txBody>
          <a:bodyPr/>
          <a:lstStyle/>
          <a:p>
            <a:r>
              <a:rPr lang="de-DE" dirty="0" smtClean="0"/>
              <a:t>Code mit </a:t>
            </a:r>
            <a:r>
              <a:rPr lang="de-DE" dirty="0" err="1" smtClean="0"/>
              <a:t>Callbacks</a:t>
            </a:r>
            <a:endParaRPr lang="de-DE" dirty="0"/>
          </a:p>
        </p:txBody>
      </p:sp>
    </p:spTree>
    <p:extLst>
      <p:ext uri="{BB962C8B-B14F-4D97-AF65-F5344CB8AC3E}">
        <p14:creationId xmlns:p14="http://schemas.microsoft.com/office/powerpoint/2010/main" val="133877166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a:buFont typeface="Wingdings" charset="2"/>
              <a:buChar char="§"/>
            </a:pPr>
            <a:r>
              <a:rPr lang="de-DE" dirty="0" smtClean="0"/>
              <a:t>Fluid APIs</a:t>
            </a:r>
          </a:p>
          <a:p>
            <a:pPr>
              <a:buFont typeface="Wingdings" charset="2"/>
              <a:buChar char="§"/>
            </a:pPr>
            <a:r>
              <a:rPr lang="de-DE" dirty="0" smtClean="0"/>
              <a:t>Rekursion</a:t>
            </a:r>
          </a:p>
          <a:p>
            <a:pPr>
              <a:buFont typeface="Wingdings" charset="2"/>
              <a:buChar char="§"/>
            </a:pPr>
            <a:r>
              <a:rPr lang="de-DE" dirty="0" err="1" smtClean="0"/>
              <a:t>Currying</a:t>
            </a:r>
            <a:r>
              <a:rPr lang="de-DE" dirty="0" smtClean="0"/>
              <a:t> (</a:t>
            </a:r>
            <a:r>
              <a:rPr lang="de-DE" dirty="0" err="1" smtClean="0"/>
              <a:t>Haskell</a:t>
            </a:r>
            <a:r>
              <a:rPr lang="de-DE" dirty="0" smtClean="0"/>
              <a:t> Curry) nach Douglas </a:t>
            </a:r>
            <a:r>
              <a:rPr lang="de-DE" dirty="0" err="1" smtClean="0"/>
              <a:t>Crockford</a:t>
            </a:r>
            <a:endParaRPr lang="de-DE" dirty="0"/>
          </a:p>
        </p:txBody>
      </p:sp>
      <p:sp>
        <p:nvSpPr>
          <p:cNvPr id="4" name="Titel 3"/>
          <p:cNvSpPr>
            <a:spLocks noGrp="1"/>
          </p:cNvSpPr>
          <p:nvPr>
            <p:ph type="title"/>
          </p:nvPr>
        </p:nvSpPr>
        <p:spPr/>
        <p:txBody>
          <a:bodyPr/>
          <a:lstStyle/>
          <a:p>
            <a:r>
              <a:rPr lang="de-DE" dirty="0" smtClean="0"/>
              <a:t>Weitere funktionale Pattern</a:t>
            </a:r>
            <a:endParaRPr lang="de-DE" dirty="0"/>
          </a:p>
        </p:txBody>
      </p:sp>
    </p:spTree>
    <p:extLst>
      <p:ext uri="{BB962C8B-B14F-4D97-AF65-F5344CB8AC3E}">
        <p14:creationId xmlns:p14="http://schemas.microsoft.com/office/powerpoint/2010/main" val="175069633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58041826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7776384" cy="4860000"/>
          </a:xfrm>
        </p:spPr>
        <p:txBody>
          <a:bodyPr/>
          <a:lstStyle/>
          <a:p>
            <a:pPr marL="0" indent="0">
              <a:buNone/>
            </a:pPr>
            <a:r>
              <a:rPr lang="de-DE" dirty="0"/>
              <a:t>Alle </a:t>
            </a:r>
            <a:r>
              <a:rPr lang="de-DE" dirty="0" smtClean="0"/>
              <a:t>Datentypen außer Basistypen </a:t>
            </a:r>
            <a:r>
              <a:rPr lang="de-DE" dirty="0"/>
              <a:t>sind Objekte:</a:t>
            </a:r>
          </a:p>
          <a:p>
            <a:pPr>
              <a:buFont typeface="Arial"/>
              <a:buChar char="•"/>
            </a:pPr>
            <a:r>
              <a:rPr lang="de-DE" dirty="0"/>
              <a:t>Arrays, </a:t>
            </a:r>
            <a:endParaRPr lang="de-DE" dirty="0" smtClean="0"/>
          </a:p>
          <a:p>
            <a:pPr>
              <a:buFont typeface="Arial"/>
              <a:buChar char="•"/>
            </a:pPr>
            <a:r>
              <a:rPr lang="de-DE" dirty="0" smtClean="0"/>
              <a:t>Funktionen</a:t>
            </a:r>
            <a:r>
              <a:rPr lang="de-DE" dirty="0"/>
              <a:t>, </a:t>
            </a:r>
            <a:endParaRPr lang="de-DE" dirty="0" smtClean="0"/>
          </a:p>
          <a:p>
            <a:pPr>
              <a:buFont typeface="Arial"/>
              <a:buChar char="•"/>
            </a:pPr>
            <a:r>
              <a:rPr lang="de-DE" dirty="0" smtClean="0"/>
              <a:t>Reguläre Ausdrücke (Funktionen) </a:t>
            </a:r>
            <a:r>
              <a:rPr lang="de-DE" dirty="0"/>
              <a:t>und </a:t>
            </a:r>
            <a:endParaRPr lang="de-DE" dirty="0" smtClean="0"/>
          </a:p>
          <a:p>
            <a:pPr>
              <a:buFont typeface="Arial"/>
              <a:buChar char="•"/>
            </a:pPr>
            <a:r>
              <a:rPr lang="de-DE" dirty="0" smtClean="0"/>
              <a:t>Objekte </a:t>
            </a:r>
            <a:r>
              <a:rPr lang="de-DE" dirty="0"/>
              <a:t>selbst</a:t>
            </a:r>
          </a:p>
        </p:txBody>
      </p:sp>
      <p:sp>
        <p:nvSpPr>
          <p:cNvPr id="3" name="Titel 2"/>
          <p:cNvSpPr>
            <a:spLocks noGrp="1"/>
          </p:cNvSpPr>
          <p:nvPr>
            <p:ph type="title"/>
          </p:nvPr>
        </p:nvSpPr>
        <p:spPr/>
        <p:txBody>
          <a:bodyPr/>
          <a:lstStyle/>
          <a:p>
            <a:r>
              <a:rPr lang="de-DE" dirty="0" smtClean="0"/>
              <a:t>Objekte</a:t>
            </a:r>
            <a:endParaRPr lang="de-DE" dirty="0"/>
          </a:p>
        </p:txBody>
      </p:sp>
    </p:spTree>
    <p:extLst>
      <p:ext uri="{BB962C8B-B14F-4D97-AF65-F5344CB8AC3E}">
        <p14:creationId xmlns:p14="http://schemas.microsoft.com/office/powerpoint/2010/main" val="264585782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buFont typeface="Wingdings" charset="2"/>
              <a:buChar char="§"/>
            </a:pPr>
            <a:r>
              <a:rPr lang="de-DE" dirty="0"/>
              <a:t>Container für Schlüssel-Wert-Paare </a:t>
            </a:r>
            <a:endParaRPr lang="de-DE" dirty="0" smtClean="0"/>
          </a:p>
          <a:p>
            <a:pPr>
              <a:buFont typeface="Wingdings" charset="2"/>
              <a:buChar char="§"/>
            </a:pPr>
            <a:r>
              <a:rPr lang="de-DE" dirty="0" smtClean="0"/>
              <a:t>Kann über den Objekt-Konstruktor gebildet werden</a:t>
            </a:r>
          </a:p>
          <a:p>
            <a:pPr>
              <a:buFont typeface="Wingdings" charset="2"/>
              <a:buChar char="§"/>
            </a:pPr>
            <a:r>
              <a:rPr lang="de-DE" dirty="0" smtClean="0"/>
              <a:t>Kann direkt über das Objekt-Literal gebildet werden</a:t>
            </a:r>
          </a:p>
          <a:p>
            <a:pPr>
              <a:buFont typeface="Wingdings" charset="2"/>
              <a:buChar char="§"/>
            </a:pPr>
            <a:r>
              <a:rPr lang="de-DE" dirty="0" smtClean="0"/>
              <a:t>Kann Methoden enthalten</a:t>
            </a:r>
          </a:p>
          <a:p>
            <a:pPr>
              <a:buFont typeface="Wingdings" charset="2"/>
              <a:buChar char="§"/>
            </a:pPr>
            <a:r>
              <a:rPr lang="de-DE" dirty="0" smtClean="0"/>
              <a:t>Spannt einen eigenen Kontext auf</a:t>
            </a:r>
            <a:endParaRPr lang="de-DE" dirty="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311787126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t>// Objects map keys (string) to values (properties):</a:t>
            </a:r>
          </a:p>
          <a:p>
            <a:r>
              <a:rPr lang="en-US" dirty="0" smtClean="0"/>
              <a:t>var </a:t>
            </a:r>
            <a:r>
              <a:rPr lang="en-US" dirty="0" err="1"/>
              <a:t>obj</a:t>
            </a:r>
            <a:r>
              <a:rPr lang="en-US" dirty="0"/>
              <a:t> = new Object</a:t>
            </a:r>
            <a:r>
              <a:rPr lang="en-US" dirty="0" smtClean="0"/>
              <a:t>()</a:t>
            </a:r>
            <a:r>
              <a:rPr lang="en-US" dirty="0"/>
              <a:t>; </a:t>
            </a:r>
          </a:p>
          <a:p>
            <a:endParaRPr lang="tr-TR" dirty="0" smtClean="0">
              <a:solidFill>
                <a:srgbClr val="FFFFFF"/>
              </a:solidFill>
              <a:highlight>
                <a:srgbClr val="272822"/>
              </a:highlight>
            </a:endParaRPr>
          </a:p>
          <a:p>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tr-TR" dirty="0" smtClean="0">
                <a:solidFill>
                  <a:srgbClr val="FFFFFF"/>
                </a:solidFill>
                <a:highlight>
                  <a:srgbClr val="272822"/>
                </a:highlight>
              </a:rPr>
              <a:t>var </a:t>
            </a:r>
            <a:r>
              <a:rPr lang="tr-TR" dirty="0" err="1" smtClean="0">
                <a:solidFill>
                  <a:srgbClr val="FFFFFF"/>
                </a:solidFill>
                <a:highlight>
                  <a:srgbClr val="272822"/>
                </a:highlight>
              </a:rPr>
              <a:t>myCar</a:t>
            </a:r>
            <a:r>
              <a:rPr lang="tr-TR" dirty="0" smtClean="0">
                <a:solidFill>
                  <a:srgbClr val="FFFFFF"/>
                </a:solidFill>
                <a:highlight>
                  <a:srgbClr val="272822"/>
                </a:highlight>
              </a:rPr>
              <a:t> </a:t>
            </a:r>
            <a:r>
              <a:rPr lang="tr-TR" dirty="0">
                <a:solidFill>
                  <a:srgbClr val="FFFFFF"/>
                </a:solidFill>
                <a:highlight>
                  <a:srgbClr val="272822"/>
                </a:highlight>
              </a:rPr>
              <a:t>= {</a:t>
            </a: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brand</a:t>
            </a:r>
            <a:r>
              <a:rPr lang="tr-TR" dirty="0" smtClean="0">
                <a:solidFill>
                  <a:srgbClr val="FFFFFF"/>
                </a:solidFill>
                <a:highlight>
                  <a:srgbClr val="272822"/>
                </a:highlight>
              </a:rPr>
              <a:t>’: ‘Ferrari’,</a:t>
            </a:r>
            <a:endParaRPr lang="tr-TR" dirty="0">
              <a:solidFill>
                <a:srgbClr val="FFFFFF"/>
              </a:solidFill>
              <a:highlight>
                <a:srgbClr val="272822"/>
              </a:highlight>
            </a:endParaRP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color</a:t>
            </a:r>
            <a:r>
              <a:rPr lang="tr-TR" dirty="0" smtClean="0">
                <a:solidFill>
                  <a:srgbClr val="FFFFFF"/>
                </a:solidFill>
                <a:highlight>
                  <a:srgbClr val="272822"/>
                </a:highlight>
              </a:rPr>
              <a:t>’: ‘</a:t>
            </a:r>
            <a:r>
              <a:rPr lang="tr-TR" dirty="0" err="1" smtClean="0">
                <a:solidFill>
                  <a:srgbClr val="FFFFFF"/>
                </a:solidFill>
                <a:highlight>
                  <a:srgbClr val="272822"/>
                </a:highlight>
              </a:rPr>
              <a:t>red</a:t>
            </a:r>
            <a:r>
              <a:rPr lang="tr-TR" dirty="0" smtClean="0">
                <a:solidFill>
                  <a:srgbClr val="FFFFFF"/>
                </a:solidFill>
                <a:highlight>
                  <a:srgbClr val="272822"/>
                </a:highlight>
              </a:rPr>
              <a:t>’,</a:t>
            </a:r>
          </a:p>
          <a:p>
            <a:r>
              <a:rPr lang="tr-TR" dirty="0">
                <a:solidFill>
                  <a:srgbClr val="FFFFFF"/>
                </a:solidFill>
                <a:highlight>
                  <a:srgbClr val="272822"/>
                </a:highlight>
              </a:rPr>
              <a:t> </a:t>
            </a:r>
            <a:r>
              <a:rPr lang="tr-TR" dirty="0" smtClean="0">
                <a:solidFill>
                  <a:srgbClr val="FFFFFF"/>
                </a:solidFill>
                <a:highlight>
                  <a:srgbClr val="272822"/>
                </a:highlight>
              </a:rPr>
              <a:t>   ‘</a:t>
            </a:r>
            <a:r>
              <a:rPr lang="tr-TR" dirty="0" err="1" smtClean="0">
                <a:solidFill>
                  <a:srgbClr val="FFFFFF"/>
                </a:solidFill>
                <a:highlight>
                  <a:srgbClr val="272822"/>
                </a:highlight>
              </a:rPr>
              <a:t>drive</a:t>
            </a:r>
            <a:r>
              <a:rPr lang="tr-TR" dirty="0" smtClean="0">
                <a:solidFill>
                  <a:srgbClr val="FFFFFF"/>
                </a:solidFill>
                <a:highlight>
                  <a:srgbClr val="272822"/>
                </a:highlight>
              </a:rPr>
              <a:t>’: </a:t>
            </a:r>
            <a:r>
              <a:rPr lang="tr-TR" dirty="0" err="1" smtClean="0">
                <a:solidFill>
                  <a:srgbClr val="FFFFFF"/>
                </a:solidFill>
                <a:highlight>
                  <a:srgbClr val="272822"/>
                </a:highlight>
              </a:rPr>
              <a:t>function</a:t>
            </a:r>
            <a:r>
              <a:rPr lang="tr-TR" dirty="0" smtClean="0">
                <a:solidFill>
                  <a:srgbClr val="FFFFFF"/>
                </a:solidFill>
                <a:highlight>
                  <a:srgbClr val="272822"/>
                </a:highlight>
              </a:rPr>
              <a:t>() {....}</a:t>
            </a:r>
            <a:endParaRPr lang="tr-TR" dirty="0">
              <a:solidFill>
                <a:srgbClr val="FFFFFF"/>
              </a:solidFill>
              <a:highlight>
                <a:srgbClr val="272822"/>
              </a:highlight>
            </a:endParaRPr>
          </a:p>
          <a:p>
            <a:r>
              <a:rPr lang="tr-TR" dirty="0" smtClean="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0506365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4040</Words>
  <Application>Microsoft Macintosh PowerPoint</Application>
  <PresentationFormat>Bildschirmpräsentation (4:3)</PresentationFormat>
  <Paragraphs>897</Paragraphs>
  <Slides>129</Slides>
  <Notes>29</Notes>
  <HiddenSlides>0</HiddenSlides>
  <MMClips>0</MMClips>
  <ScaleCrop>false</ScaleCrop>
  <HeadingPairs>
    <vt:vector size="4" baseType="variant">
      <vt:variant>
        <vt:lpstr>Design</vt:lpstr>
      </vt:variant>
      <vt:variant>
        <vt:i4>1</vt:i4>
      </vt:variant>
      <vt:variant>
        <vt:lpstr>Folientitel</vt:lpstr>
      </vt:variant>
      <vt:variant>
        <vt:i4>129</vt:i4>
      </vt:variant>
    </vt:vector>
  </HeadingPairs>
  <TitlesOfParts>
    <vt:vector size="130" baseType="lpstr">
      <vt:lpstr>Präsentation v3.0 (4x3)</vt:lpstr>
      <vt:lpstr>PowerPoint-Präsentation</vt:lpstr>
      <vt:lpstr>Roadmap Tag 1</vt:lpstr>
      <vt:lpstr>JS Core</vt:lpstr>
      <vt:lpstr>Primordial Soup</vt:lpstr>
      <vt:lpstr>Development</vt:lpstr>
      <vt:lpstr>Design goals</vt:lpstr>
      <vt:lpstr>Self: The Power of Simplicity</vt:lpstr>
      <vt:lpstr>Self: The Power of Simplicity  </vt:lpstr>
      <vt:lpstr>Self: The Power of Simplicity</vt:lpstr>
      <vt:lpstr>Self: The Power of Simplicity  </vt:lpstr>
      <vt:lpstr>Scheme: minimalistic LISP</vt:lpstr>
      <vt:lpstr>Java vs. JavaScript</vt:lpstr>
      <vt:lpstr>Война и миръ</vt:lpstr>
      <vt:lpstr>PowerPoint-Präsentation</vt:lpstr>
      <vt:lpstr>Basistypen</vt:lpstr>
      <vt:lpstr>null und undefined</vt:lpstr>
      <vt:lpstr>Literale</vt:lpstr>
      <vt:lpstr>Typenlose Verwendung</vt:lpstr>
      <vt:lpstr>Dynamische Sprache und Gleichheit</vt:lpstr>
      <vt:lpstr>truthy und falsy</vt:lpstr>
      <vt:lpstr>Variablen</vt:lpstr>
      <vt:lpstr>Gültigkeitsbereich von Variablen </vt:lpstr>
      <vt:lpstr>Variablen in ES6</vt:lpstr>
      <vt:lpstr>Number</vt:lpstr>
      <vt:lpstr>Arrays</vt:lpstr>
      <vt:lpstr>Reguläre Ausdrücke</vt:lpstr>
      <vt:lpstr>Reguläre Ausdrücke</vt:lpstr>
      <vt:lpstr>Kontrollstrukturen: if-then-else</vt:lpstr>
      <vt:lpstr>Kontrollstrukturen: switch</vt:lpstr>
      <vt:lpstr>Kontrollstrukturen: while</vt:lpstr>
      <vt:lpstr>Kontrollstrukturen: do-while</vt:lpstr>
      <vt:lpstr>Kontrollstrukturen: for-Schleife</vt:lpstr>
      <vt:lpstr>For-Schleife</vt:lpstr>
      <vt:lpstr>Sprunganweisungen und labels</vt:lpstr>
      <vt:lpstr>for-in-Schleife</vt:lpstr>
      <vt:lpstr>try-catch-finally und throw</vt:lpstr>
      <vt:lpstr>JS Core</vt:lpstr>
      <vt:lpstr>Build-Prozess</vt:lpstr>
      <vt:lpstr>Kompilierende Sprachen</vt:lpstr>
      <vt:lpstr>Node.js</vt:lpstr>
      <vt:lpstr> </vt:lpstr>
      <vt:lpstr>Yeoman – Maven für JavaScript ;-)</vt:lpstr>
      <vt:lpstr>Features des Webapp Generators</vt:lpstr>
      <vt:lpstr>Yeoman</vt:lpstr>
      <vt:lpstr>Bower</vt:lpstr>
      <vt:lpstr>Bower</vt:lpstr>
      <vt:lpstr>Grunt</vt:lpstr>
      <vt:lpstr>Grunt</vt:lpstr>
      <vt:lpstr>Grunt</vt:lpstr>
      <vt:lpstr>Optional: Sass / Compass</vt:lpstr>
      <vt:lpstr>Übung #1 -  Project Setup</vt:lpstr>
      <vt:lpstr>JS Core</vt:lpstr>
      <vt:lpstr>JS Building Steps</vt:lpstr>
      <vt:lpstr>JSLint</vt:lpstr>
      <vt:lpstr>JSHint</vt:lpstr>
      <vt:lpstr>Übung #2 -  JSHint</vt:lpstr>
      <vt:lpstr>JS Building Steps</vt:lpstr>
      <vt:lpstr>Testing</vt:lpstr>
      <vt:lpstr>JS Building Steps</vt:lpstr>
      <vt:lpstr>Übung #3 -  Tests</vt:lpstr>
      <vt:lpstr>JS Building Steps</vt:lpstr>
      <vt:lpstr>Übung #4 -  Doc</vt:lpstr>
      <vt:lpstr>JS Building Steps</vt:lpstr>
      <vt:lpstr>Plato</vt:lpstr>
      <vt:lpstr>Übung #5 -  Plato</vt:lpstr>
      <vt:lpstr>JS Core</vt:lpstr>
      <vt:lpstr>Funktionsliteral</vt:lpstr>
      <vt:lpstr>Parameter</vt:lpstr>
      <vt:lpstr>Bonusparameter</vt:lpstr>
      <vt:lpstr>Fallstricke des Bonusparameters</vt:lpstr>
      <vt:lpstr>Konfigurationsobjekt &amp; Fallbacks</vt:lpstr>
      <vt:lpstr>Anonyme Funktionen</vt:lpstr>
      <vt:lpstr>Immediate Functions</vt:lpstr>
      <vt:lpstr>Immediate Functions</vt:lpstr>
      <vt:lpstr>Funktionen</vt:lpstr>
      <vt:lpstr>Funktionen als Parameter</vt:lpstr>
      <vt:lpstr>Scoping</vt:lpstr>
      <vt:lpstr>Scoping</vt:lpstr>
      <vt:lpstr>Hoisting</vt:lpstr>
      <vt:lpstr>Hoisting</vt:lpstr>
      <vt:lpstr>Fallstricke des Hoistings umgehen</vt:lpstr>
      <vt:lpstr>this</vt:lpstr>
      <vt:lpstr>this in Funktionen</vt:lpstr>
      <vt:lpstr>this in Objekten</vt:lpstr>
      <vt:lpstr>Closures</vt:lpstr>
      <vt:lpstr>Closures</vt:lpstr>
      <vt:lpstr>Scope Chain</vt:lpstr>
      <vt:lpstr>Module Pattern</vt:lpstr>
      <vt:lpstr>Module Pattern</vt:lpstr>
      <vt:lpstr>Funktionale Objekte</vt:lpstr>
      <vt:lpstr>Funktionale Objekte</vt:lpstr>
      <vt:lpstr>Callbacks</vt:lpstr>
      <vt:lpstr>Code ohne Callbacks</vt:lpstr>
      <vt:lpstr>Code mit Callbacks</vt:lpstr>
      <vt:lpstr>Weitere funktionale Pattern</vt:lpstr>
      <vt:lpstr>PowerPoint-Präsentation</vt:lpstr>
      <vt:lpstr>Objekte</vt:lpstr>
      <vt:lpstr>Objekt</vt:lpstr>
      <vt:lpstr>Object</vt:lpstr>
      <vt:lpstr>JSON</vt:lpstr>
      <vt:lpstr>Method Invocation</vt:lpstr>
      <vt:lpstr>Literale vs Objekte</vt:lpstr>
      <vt:lpstr>Prototypen</vt:lpstr>
      <vt:lpstr>Constructor</vt:lpstr>
      <vt:lpstr>Das new-Keyword</vt:lpstr>
      <vt:lpstr>Konstruktor-Aufruf überprüfen</vt:lpstr>
      <vt:lpstr>Objekerzeugungsmuster</vt:lpstr>
      <vt:lpstr>that-Entwurfsmuster für Konstruktoren</vt:lpstr>
      <vt:lpstr>Entwurfsmuster Selbstaufrufender Konstruktor</vt:lpstr>
      <vt:lpstr>Duck Typing</vt:lpstr>
      <vt:lpstr>Rectangle </vt:lpstr>
      <vt:lpstr>Prototype erweitern</vt:lpstr>
      <vt:lpstr>Reflexion</vt:lpstr>
      <vt:lpstr>Eigenschaften löschen, Chaining</vt:lpstr>
      <vt:lpstr>Konstruktor- &amp; Protoype-Referenz</vt:lpstr>
      <vt:lpstr>Typeof und Constructor.name</vt:lpstr>
      <vt:lpstr>Übung #6 -  Task und Taskliste</vt:lpstr>
      <vt:lpstr>Objekerzeugungsmuster</vt:lpstr>
      <vt:lpstr>„Vererbung“ durch kopieren</vt:lpstr>
      <vt:lpstr>„Vererbung“ durch kopieren</vt:lpstr>
      <vt:lpstr>Mixins</vt:lpstr>
      <vt:lpstr>Mixins</vt:lpstr>
      <vt:lpstr>jQuery.extend</vt:lpstr>
      <vt:lpstr>Prototypische Vererbung</vt:lpstr>
      <vt:lpstr>Muster</vt:lpstr>
      <vt:lpstr>Rent-a-Constructor</vt:lpstr>
      <vt:lpstr>Default Pattern</vt:lpstr>
      <vt:lpstr>Übung #7 -  Reminder</vt:lpstr>
      <vt:lpstr>Fazit Tag 1</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468</cp:revision>
  <dcterms:created xsi:type="dcterms:W3CDTF">2007-11-03T16:56:34Z</dcterms:created>
  <dcterms:modified xsi:type="dcterms:W3CDTF">2014-05-20T07:25:43Z</dcterms:modified>
  <cp:category/>
  <cp:contentStatus>Endgültig (v2.0)</cp:contentStatus>
</cp:coreProperties>
</file>